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498" r:id="rId3"/>
    <p:sldId id="499" r:id="rId4"/>
    <p:sldId id="502" r:id="rId5"/>
    <p:sldId id="534" r:id="rId6"/>
    <p:sldId id="507" r:id="rId7"/>
    <p:sldId id="530" r:id="rId8"/>
    <p:sldId id="508" r:id="rId9"/>
    <p:sldId id="535" r:id="rId10"/>
    <p:sldId id="509" r:id="rId11"/>
    <p:sldId id="543" r:id="rId12"/>
    <p:sldId id="510" r:id="rId13"/>
    <p:sldId id="511" r:id="rId14"/>
    <p:sldId id="545" r:id="rId15"/>
    <p:sldId id="542" r:id="rId16"/>
    <p:sldId id="513" r:id="rId17"/>
    <p:sldId id="546" r:id="rId18"/>
    <p:sldId id="536" r:id="rId19"/>
    <p:sldId id="515" r:id="rId20"/>
    <p:sldId id="544" r:id="rId21"/>
    <p:sldId id="517" r:id="rId22"/>
    <p:sldId id="537" r:id="rId23"/>
    <p:sldId id="519" r:id="rId24"/>
    <p:sldId id="540" r:id="rId25"/>
    <p:sldId id="520" r:id="rId26"/>
    <p:sldId id="521" r:id="rId27"/>
    <p:sldId id="522" r:id="rId28"/>
    <p:sldId id="538" r:id="rId29"/>
    <p:sldId id="523" r:id="rId30"/>
    <p:sldId id="532" r:id="rId31"/>
    <p:sldId id="533" r:id="rId32"/>
    <p:sldId id="541" r:id="rId33"/>
    <p:sldId id="53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63946"/>
    <a:srgbClr val="E76F51"/>
    <a:srgbClr val="B1CA54"/>
    <a:srgbClr val="B2B3B5"/>
    <a:srgbClr val="E89247"/>
    <a:srgbClr val="A0B67D"/>
    <a:srgbClr val="0E5C99"/>
    <a:srgbClr val="DEEBF7"/>
    <a:srgbClr val="C4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1" autoAdjust="0"/>
    <p:restoredTop sz="94992" autoAdjust="0"/>
  </p:normalViewPr>
  <p:slideViewPr>
    <p:cSldViewPr snapToGrid="0">
      <p:cViewPr varScale="1">
        <p:scale>
          <a:sx n="155" d="100"/>
          <a:sy n="155" d="100"/>
        </p:scale>
        <p:origin x="17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Applicable dans des milieux biologiques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AA84BFC-DCC0-4D84-902E-DEF453976A57}">
      <dgm:prSet phldrT="[Texte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Verrous scientifiques</a:t>
          </a:r>
        </a:p>
      </dgm:t>
    </dgm:pt>
    <dgm:pt modelId="{9C63B65E-1D1A-4D0E-8171-DC7DE7F7785A}" type="par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89250EFC-281E-43E1-88E0-93065140D492}" type="sib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/>
            <a:t>Mesure planaire seulement</a:t>
          </a:r>
          <a:endParaRPr lang="fr-FR" noProof="0" dirty="0"/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0C22120-D3A5-47D0-BF16-4382C6DEF46B}" type="pres">
      <dgm:prSet presAssocID="{1AA84BFC-DCC0-4D84-902E-DEF453976A57}" presName="hierRoot1" presStyleCnt="0">
        <dgm:presLayoutVars>
          <dgm:hierBranch val="init"/>
        </dgm:presLayoutVars>
      </dgm:prSet>
      <dgm:spPr/>
    </dgm:pt>
    <dgm:pt modelId="{D90F6AC2-9F65-4D38-88DA-BAB1EE2CAB99}" type="pres">
      <dgm:prSet presAssocID="{1AA84BFC-DCC0-4D84-902E-DEF453976A57}" presName="rootComposite1" presStyleCnt="0"/>
      <dgm:spPr/>
    </dgm:pt>
    <dgm:pt modelId="{C1FDE664-D992-42AD-AD59-FB83EB2303CC}" type="pres">
      <dgm:prSet presAssocID="{1AA84BFC-DCC0-4D84-902E-DEF453976A5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1922121-A949-4137-8FEF-C8AFAB65ECA3}" type="pres">
      <dgm:prSet presAssocID="{1AA84BFC-DCC0-4D84-902E-DEF453976A57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6D3674C-4617-4759-B636-7F10ECB60804}" type="pres">
      <dgm:prSet presAssocID="{1AA84BFC-DCC0-4D84-902E-DEF453976A57}" presName="hierChild2" presStyleCnt="0"/>
      <dgm:spPr/>
    </dgm:pt>
    <dgm:pt modelId="{739CC8A8-3045-4D3A-8E7B-E278B791777B}" type="pres">
      <dgm:prSet presAssocID="{B36FBD80-457C-4531-9E75-0FD982F920E2}" presName="Name37" presStyleLbl="parChTrans1D2" presStyleIdx="0" presStyleCnt="3"/>
      <dgm:spPr/>
      <dgm:t>
        <a:bodyPr/>
        <a:lstStyle/>
        <a:p>
          <a:endParaRPr lang="fr-FR"/>
        </a:p>
      </dgm:t>
    </dgm:pt>
    <dgm:pt modelId="{3AE445ED-4332-4363-A1F7-DA8D9BEF74A6}" type="pres">
      <dgm:prSet presAssocID="{6CDA7EA2-3746-478C-A09D-A3B4F696A7F1}" presName="hierRoot2" presStyleCnt="0">
        <dgm:presLayoutVars>
          <dgm:hierBranch val="init"/>
        </dgm:presLayoutVars>
      </dgm:prSet>
      <dgm:spPr/>
    </dgm:pt>
    <dgm:pt modelId="{36CA5F73-0D86-43C8-AFEC-F53DF8AE9037}" type="pres">
      <dgm:prSet presAssocID="{6CDA7EA2-3746-478C-A09D-A3B4F696A7F1}" presName="rootComposite" presStyleCnt="0"/>
      <dgm:spPr/>
    </dgm:pt>
    <dgm:pt modelId="{8C0831AF-D78D-43DC-AD69-39410FD1E730}" type="pres">
      <dgm:prSet presAssocID="{6CDA7EA2-3746-478C-A09D-A3B4F696A7F1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E781737-5164-4FF2-9E94-EFD8F11F8A5A}" type="pres">
      <dgm:prSet presAssocID="{6CDA7EA2-3746-478C-A09D-A3B4F696A7F1}" presName="rootConnector" presStyleLbl="node2" presStyleIdx="0" presStyleCnt="3"/>
      <dgm:spPr/>
      <dgm:t>
        <a:bodyPr/>
        <a:lstStyle/>
        <a:p>
          <a:endParaRPr lang="fr-FR"/>
        </a:p>
      </dgm:t>
    </dgm:pt>
    <dgm:pt modelId="{9F3B39B8-54CD-4BD6-81E6-C64FA03EF470}" type="pres">
      <dgm:prSet presAssocID="{6CDA7EA2-3746-478C-A09D-A3B4F696A7F1}" presName="hierChild4" presStyleCnt="0"/>
      <dgm:spPr/>
    </dgm:pt>
    <dgm:pt modelId="{5A421120-A05C-4231-A4B7-E567367916CB}" type="pres">
      <dgm:prSet presAssocID="{6CDA7EA2-3746-478C-A09D-A3B4F696A7F1}" presName="hierChild5" presStyleCnt="0"/>
      <dgm:spPr/>
    </dgm:pt>
    <dgm:pt modelId="{C914F805-D0E2-4A3C-B000-E57B36548A63}" type="pres">
      <dgm:prSet presAssocID="{FC1D2C80-500F-49C3-A58F-7D1E6075CCD9}" presName="Name37" presStyleLbl="parChTrans1D2" presStyleIdx="1" presStyleCnt="3"/>
      <dgm:spPr/>
      <dgm:t>
        <a:bodyPr/>
        <a:lstStyle/>
        <a:p>
          <a:endParaRPr lang="fr-FR"/>
        </a:p>
      </dgm:t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7E1F60E-D1F3-4C56-8898-E105043EB271}" type="pres">
      <dgm:prSet presAssocID="{929C3F41-9246-415F-828D-79934AFABD82}" presName="rootConnector" presStyleLbl="node2" presStyleIdx="1" presStyleCnt="3"/>
      <dgm:spPr/>
      <dgm:t>
        <a:bodyPr/>
        <a:lstStyle/>
        <a:p>
          <a:endParaRPr lang="fr-FR"/>
        </a:p>
      </dgm:t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2" presStyleCnt="3"/>
      <dgm:spPr/>
      <dgm:t>
        <a:bodyPr/>
        <a:lstStyle/>
        <a:p>
          <a:endParaRPr lang="fr-FR"/>
        </a:p>
      </dgm:t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7D57DD3-BD2B-47EC-B422-28EC7FBD3607}" type="pres">
      <dgm:prSet presAssocID="{2E53E7AB-F970-463F-B713-1BD0A25E02BC}" presName="rootConnector" presStyleLbl="node2" presStyleIdx="2" presStyleCnt="3"/>
      <dgm:spPr/>
      <dgm:t>
        <a:bodyPr/>
        <a:lstStyle/>
        <a:p>
          <a:endParaRPr lang="fr-FR"/>
        </a:p>
      </dgm:t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A7905A6F-821F-4CA8-ADD2-A002D521A5C5}" type="pres">
      <dgm:prSet presAssocID="{1AA84BFC-DCC0-4D84-902E-DEF453976A57}" presName="hierChild3" presStyleCnt="0"/>
      <dgm:spPr/>
    </dgm:pt>
  </dgm:ptLst>
  <dgm:cxnLst>
    <dgm:cxn modelId="{2797EC36-6C6A-41F2-92FF-896AF80BE74D}" type="presOf" srcId="{1AA84BFC-DCC0-4D84-902E-DEF453976A57}" destId="{C1FDE664-D992-42AD-AD59-FB83EB2303CC}" srcOrd="0" destOrd="0" presId="urn:microsoft.com/office/officeart/2005/8/layout/orgChart1"/>
    <dgm:cxn modelId="{E6A805C8-A1F5-444F-AB47-FA71AD3CCF1D}" type="presOf" srcId="{929C3F41-9246-415F-828D-79934AFABD82}" destId="{B7E1F60E-D1F3-4C56-8898-E105043EB271}" srcOrd="1" destOrd="0" presId="urn:microsoft.com/office/officeart/2005/8/layout/orgChart1"/>
    <dgm:cxn modelId="{77C30617-4903-4332-8598-48180554B88E}" srcId="{1AA84BFC-DCC0-4D84-902E-DEF453976A57}" destId="{929C3F41-9246-415F-828D-79934AFABD82}" srcOrd="1" destOrd="0" parTransId="{FC1D2C80-500F-49C3-A58F-7D1E6075CCD9}" sibTransId="{08B2C6ED-7B30-418A-A84F-CACBCA7211BB}"/>
    <dgm:cxn modelId="{61570515-11BD-4C46-A64A-3F29C4BA2A13}" srcId="{1AA84BFC-DCC0-4D84-902E-DEF453976A57}" destId="{2E53E7AB-F970-463F-B713-1BD0A25E02BC}" srcOrd="2" destOrd="0" parTransId="{8DDE4068-A443-48A6-9EC4-A035618F2DC0}" sibTransId="{E213C52A-AEBB-4F2F-B218-935C8B54E0EB}"/>
    <dgm:cxn modelId="{E09B26BA-94EC-4338-B5BC-E012A52A0C3B}" type="presOf" srcId="{6CDA7EA2-3746-478C-A09D-A3B4F696A7F1}" destId="{6E781737-5164-4FF2-9E94-EFD8F11F8A5A}" srcOrd="1" destOrd="0" presId="urn:microsoft.com/office/officeart/2005/8/layout/orgChart1"/>
    <dgm:cxn modelId="{40668452-6F30-4FAB-B0FF-B40520FBBCDA}" type="presOf" srcId="{929C3F41-9246-415F-828D-79934AFABD82}" destId="{90C96426-7315-4E58-882A-14D445CEAA0C}" srcOrd="0" destOrd="0" presId="urn:microsoft.com/office/officeart/2005/8/layout/orgChart1"/>
    <dgm:cxn modelId="{7439EB45-B4AF-4F2A-9427-56D8653ACC6C}" type="presOf" srcId="{6CDA7EA2-3746-478C-A09D-A3B4F696A7F1}" destId="{8C0831AF-D78D-43DC-AD69-39410FD1E730}" srcOrd="0" destOrd="0" presId="urn:microsoft.com/office/officeart/2005/8/layout/orgChart1"/>
    <dgm:cxn modelId="{B61AF68E-A599-437B-9E39-AD6842112102}" type="presOf" srcId="{1AA84BFC-DCC0-4D84-902E-DEF453976A57}" destId="{61922121-A949-4137-8FEF-C8AFAB65ECA3}" srcOrd="1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6828FC7F-5045-4152-A16D-B8618485B5DF}" type="presOf" srcId="{B36FBD80-457C-4531-9E75-0FD982F920E2}" destId="{739CC8A8-3045-4D3A-8E7B-E278B791777B}" srcOrd="0" destOrd="0" presId="urn:microsoft.com/office/officeart/2005/8/layout/orgChart1"/>
    <dgm:cxn modelId="{CE92B11B-461A-4302-81B8-7FAB4DEE85AB}" srcId="{1AA84BFC-DCC0-4D84-902E-DEF453976A57}" destId="{6CDA7EA2-3746-478C-A09D-A3B4F696A7F1}" srcOrd="0" destOrd="0" parTransId="{B36FBD80-457C-4531-9E75-0FD982F920E2}" sibTransId="{68494189-807F-4FDC-A3C6-7E06CD0F9915}"/>
    <dgm:cxn modelId="{B23C5E9A-77A1-4787-AE36-3377B05C14BB}" type="presOf" srcId="{2E53E7AB-F970-463F-B713-1BD0A25E02BC}" destId="{D7D57DD3-BD2B-47EC-B422-28EC7FBD3607}" srcOrd="1" destOrd="0" presId="urn:microsoft.com/office/officeart/2005/8/layout/orgChart1"/>
    <dgm:cxn modelId="{0CC662DF-B0C4-495B-A2D1-3A34023C7451}" type="presOf" srcId="{2E53E7AB-F970-463F-B713-1BD0A25E02BC}" destId="{C1F9FF3C-5101-4647-9612-5BBB03FF22F8}" srcOrd="0" destOrd="0" presId="urn:microsoft.com/office/officeart/2005/8/layout/orgChart1"/>
    <dgm:cxn modelId="{D1652603-820D-4D77-A750-349F733E7008}" type="presOf" srcId="{8DDE4068-A443-48A6-9EC4-A035618F2DC0}" destId="{A00FC95B-02DF-4D1E-868D-8A1492E5417A}" srcOrd="0" destOrd="0" presId="urn:microsoft.com/office/officeart/2005/8/layout/orgChart1"/>
    <dgm:cxn modelId="{B15A813D-84BF-4355-BA03-29AFDA7E4652}" srcId="{82E62AD6-473F-46BC-9BE4-4638D1CEFA53}" destId="{1AA84BFC-DCC0-4D84-902E-DEF453976A57}" srcOrd="0" destOrd="0" parTransId="{9C63B65E-1D1A-4D0E-8171-DC7DE7F7785A}" sibTransId="{89250EFC-281E-43E1-88E0-93065140D492}"/>
    <dgm:cxn modelId="{65EA83AF-32B4-4DB6-B280-6B164FD47F36}" type="presOf" srcId="{FC1D2C80-500F-49C3-A58F-7D1E6075CCD9}" destId="{C914F805-D0E2-4A3C-B000-E57B36548A63}" srcOrd="0" destOrd="0" presId="urn:microsoft.com/office/officeart/2005/8/layout/orgChart1"/>
    <dgm:cxn modelId="{32E939AA-564C-4054-A85D-091F1CD0455F}" type="presParOf" srcId="{2886B73A-220B-412D-A6FC-B8835245AD34}" destId="{70C22120-D3A5-47D0-BF16-4382C6DEF46B}" srcOrd="0" destOrd="0" presId="urn:microsoft.com/office/officeart/2005/8/layout/orgChart1"/>
    <dgm:cxn modelId="{2D4318EF-40E3-4CC0-94F0-856754E7D872}" type="presParOf" srcId="{70C22120-D3A5-47D0-BF16-4382C6DEF46B}" destId="{D90F6AC2-9F65-4D38-88DA-BAB1EE2CAB99}" srcOrd="0" destOrd="0" presId="urn:microsoft.com/office/officeart/2005/8/layout/orgChart1"/>
    <dgm:cxn modelId="{1BCB4E6C-4091-465B-8F12-D40C6CC14DBD}" type="presParOf" srcId="{D90F6AC2-9F65-4D38-88DA-BAB1EE2CAB99}" destId="{C1FDE664-D992-42AD-AD59-FB83EB2303CC}" srcOrd="0" destOrd="0" presId="urn:microsoft.com/office/officeart/2005/8/layout/orgChart1"/>
    <dgm:cxn modelId="{8E00271F-7E43-444B-A3F5-AB7893603115}" type="presParOf" srcId="{D90F6AC2-9F65-4D38-88DA-BAB1EE2CAB99}" destId="{61922121-A949-4137-8FEF-C8AFAB65ECA3}" srcOrd="1" destOrd="0" presId="urn:microsoft.com/office/officeart/2005/8/layout/orgChart1"/>
    <dgm:cxn modelId="{F745DB46-0E9E-4D7F-BDA8-BF8C50186D9F}" type="presParOf" srcId="{70C22120-D3A5-47D0-BF16-4382C6DEF46B}" destId="{36D3674C-4617-4759-B636-7F10ECB60804}" srcOrd="1" destOrd="0" presId="urn:microsoft.com/office/officeart/2005/8/layout/orgChart1"/>
    <dgm:cxn modelId="{97316E4E-DDB8-4184-A24E-11CA9F871BF0}" type="presParOf" srcId="{36D3674C-4617-4759-B636-7F10ECB60804}" destId="{739CC8A8-3045-4D3A-8E7B-E278B791777B}" srcOrd="0" destOrd="0" presId="urn:microsoft.com/office/officeart/2005/8/layout/orgChart1"/>
    <dgm:cxn modelId="{3B5F4665-4431-4B4E-98DC-5FEB381F5BFF}" type="presParOf" srcId="{36D3674C-4617-4759-B636-7F10ECB60804}" destId="{3AE445ED-4332-4363-A1F7-DA8D9BEF74A6}" srcOrd="1" destOrd="0" presId="urn:microsoft.com/office/officeart/2005/8/layout/orgChart1"/>
    <dgm:cxn modelId="{77918017-BDB0-4205-81BD-A42830CB8385}" type="presParOf" srcId="{3AE445ED-4332-4363-A1F7-DA8D9BEF74A6}" destId="{36CA5F73-0D86-43C8-AFEC-F53DF8AE9037}" srcOrd="0" destOrd="0" presId="urn:microsoft.com/office/officeart/2005/8/layout/orgChart1"/>
    <dgm:cxn modelId="{9F9BED7F-EAA5-459D-AC77-EF920A3225E1}" type="presParOf" srcId="{36CA5F73-0D86-43C8-AFEC-F53DF8AE9037}" destId="{8C0831AF-D78D-43DC-AD69-39410FD1E730}" srcOrd="0" destOrd="0" presId="urn:microsoft.com/office/officeart/2005/8/layout/orgChart1"/>
    <dgm:cxn modelId="{45AAEF1F-8DBC-414F-B6F6-CA8ED95DDB3B}" type="presParOf" srcId="{36CA5F73-0D86-43C8-AFEC-F53DF8AE9037}" destId="{6E781737-5164-4FF2-9E94-EFD8F11F8A5A}" srcOrd="1" destOrd="0" presId="urn:microsoft.com/office/officeart/2005/8/layout/orgChart1"/>
    <dgm:cxn modelId="{BFBF7348-1AB2-4875-A859-6D674514BE54}" type="presParOf" srcId="{3AE445ED-4332-4363-A1F7-DA8D9BEF74A6}" destId="{9F3B39B8-54CD-4BD6-81E6-C64FA03EF470}" srcOrd="1" destOrd="0" presId="urn:microsoft.com/office/officeart/2005/8/layout/orgChart1"/>
    <dgm:cxn modelId="{B674192C-0A46-4793-89AB-8AE50348735A}" type="presParOf" srcId="{3AE445ED-4332-4363-A1F7-DA8D9BEF74A6}" destId="{5A421120-A05C-4231-A4B7-E567367916CB}" srcOrd="2" destOrd="0" presId="urn:microsoft.com/office/officeart/2005/8/layout/orgChart1"/>
    <dgm:cxn modelId="{D6C7F33A-ADC6-4E88-A5E5-932D375CE732}" type="presParOf" srcId="{36D3674C-4617-4759-B636-7F10ECB60804}" destId="{C914F805-D0E2-4A3C-B000-E57B36548A63}" srcOrd="2" destOrd="0" presId="urn:microsoft.com/office/officeart/2005/8/layout/orgChart1"/>
    <dgm:cxn modelId="{C424184C-409F-4EBF-9B2B-6AE40E6E611D}" type="presParOf" srcId="{36D3674C-4617-4759-B636-7F10ECB60804}" destId="{E30DE813-9C5E-4C90-A655-1A2F75161A65}" srcOrd="3" destOrd="0" presId="urn:microsoft.com/office/officeart/2005/8/layout/orgChart1"/>
    <dgm:cxn modelId="{DB462ECE-029E-4D21-BB97-EA2AA2ECE30A}" type="presParOf" srcId="{E30DE813-9C5E-4C90-A655-1A2F75161A65}" destId="{7DB5C4FE-1297-4904-A993-87C45CDBA219}" srcOrd="0" destOrd="0" presId="urn:microsoft.com/office/officeart/2005/8/layout/orgChart1"/>
    <dgm:cxn modelId="{0276DAA0-1E18-4C47-999C-7797E8E033C8}" type="presParOf" srcId="{7DB5C4FE-1297-4904-A993-87C45CDBA219}" destId="{90C96426-7315-4E58-882A-14D445CEAA0C}" srcOrd="0" destOrd="0" presId="urn:microsoft.com/office/officeart/2005/8/layout/orgChart1"/>
    <dgm:cxn modelId="{D285F7B0-7EF7-4668-B965-7C00B1A7F355}" type="presParOf" srcId="{7DB5C4FE-1297-4904-A993-87C45CDBA219}" destId="{B7E1F60E-D1F3-4C56-8898-E105043EB271}" srcOrd="1" destOrd="0" presId="urn:microsoft.com/office/officeart/2005/8/layout/orgChart1"/>
    <dgm:cxn modelId="{69184EC0-CC8E-4A60-9E2D-F297AC928284}" type="presParOf" srcId="{E30DE813-9C5E-4C90-A655-1A2F75161A65}" destId="{6330C68A-6B09-4807-A36F-078D06D04D34}" srcOrd="1" destOrd="0" presId="urn:microsoft.com/office/officeart/2005/8/layout/orgChart1"/>
    <dgm:cxn modelId="{A1B44502-77CF-4E80-965E-D3DEEA783A8E}" type="presParOf" srcId="{E30DE813-9C5E-4C90-A655-1A2F75161A65}" destId="{DD868702-0A00-415B-9AFA-5E42D20CE9A3}" srcOrd="2" destOrd="0" presId="urn:microsoft.com/office/officeart/2005/8/layout/orgChart1"/>
    <dgm:cxn modelId="{F1D09B87-E274-4A09-96D7-1D9FDC3DB817}" type="presParOf" srcId="{36D3674C-4617-4759-B636-7F10ECB60804}" destId="{A00FC95B-02DF-4D1E-868D-8A1492E5417A}" srcOrd="4" destOrd="0" presId="urn:microsoft.com/office/officeart/2005/8/layout/orgChart1"/>
    <dgm:cxn modelId="{25D03023-27E0-419A-9122-BF122D5A0A4F}" type="presParOf" srcId="{36D3674C-4617-4759-B636-7F10ECB60804}" destId="{ED0BB7D1-63F7-45EC-9ABE-9F6AEC9B22EA}" srcOrd="5" destOrd="0" presId="urn:microsoft.com/office/officeart/2005/8/layout/orgChart1"/>
    <dgm:cxn modelId="{6E760D07-8EB4-479F-8ABD-605E780589C2}" type="presParOf" srcId="{ED0BB7D1-63F7-45EC-9ABE-9F6AEC9B22EA}" destId="{FCC9A4BF-9EAD-4652-8692-077375C68450}" srcOrd="0" destOrd="0" presId="urn:microsoft.com/office/officeart/2005/8/layout/orgChart1"/>
    <dgm:cxn modelId="{E67F7644-3149-44AF-99C2-59967D67C4B6}" type="presParOf" srcId="{FCC9A4BF-9EAD-4652-8692-077375C68450}" destId="{C1F9FF3C-5101-4647-9612-5BBB03FF22F8}" srcOrd="0" destOrd="0" presId="urn:microsoft.com/office/officeart/2005/8/layout/orgChart1"/>
    <dgm:cxn modelId="{C1A51573-884A-4A7F-AA7B-08411F417A50}" type="presParOf" srcId="{FCC9A4BF-9EAD-4652-8692-077375C68450}" destId="{D7D57DD3-BD2B-47EC-B422-28EC7FBD3607}" srcOrd="1" destOrd="0" presId="urn:microsoft.com/office/officeart/2005/8/layout/orgChart1"/>
    <dgm:cxn modelId="{8082A916-8A23-4CF5-B092-5A213C388B25}" type="presParOf" srcId="{ED0BB7D1-63F7-45EC-9ABE-9F6AEC9B22EA}" destId="{F8D06186-4EB0-409E-BC2C-C3BA8D7D09E6}" srcOrd="1" destOrd="0" presId="urn:microsoft.com/office/officeart/2005/8/layout/orgChart1"/>
    <dgm:cxn modelId="{39ED412C-6430-4F7D-9EAD-806858536734}" type="presParOf" srcId="{ED0BB7D1-63F7-45EC-9ABE-9F6AEC9B22EA}" destId="{85A5CBC6-F139-44B6-A7AD-3232D4E0DA94}" srcOrd="2" destOrd="0" presId="urn:microsoft.com/office/officeart/2005/8/layout/orgChart1"/>
    <dgm:cxn modelId="{14701173-C48F-44D3-AD58-1C09DB6340B6}" type="presParOf" srcId="{70C22120-D3A5-47D0-BF16-4382C6DEF46B}" destId="{A7905A6F-821F-4CA8-ADD2-A002D521A5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C15EAF3-79E0-4031-A876-9AE0113415F0}" type="pres">
      <dgm:prSet presAssocID="{92192527-9467-4035-B503-B9C93AE41A8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AB4E823-121F-4969-AF92-1ACA28EA0976}" type="pres">
      <dgm:prSet presAssocID="{F0EE9E05-5115-421F-AF73-2E070D4E745F}" presName="rootConnector1" presStyleLbl="node1" presStyleIdx="0" presStyleCnt="0"/>
      <dgm:spPr/>
      <dgm:t>
        <a:bodyPr/>
        <a:lstStyle/>
        <a:p>
          <a:endParaRPr lang="fr-FR"/>
        </a:p>
      </dgm:t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6E608FE-C895-4A1A-A29D-A5AD7A1E1E1E}" type="pres">
      <dgm:prSet presAssocID="{7AC87C20-C0EB-48F9-9ABD-C89C07921E63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2D16579-2D6A-4794-B43B-65F3F6469A2A}" type="pres">
      <dgm:prSet presAssocID="{3C20825D-9DA7-4F52-AB01-7DFBACC56640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</dgm:pt>
    <dgm:pt modelId="{5C670192-A776-4071-B310-2F32502C800F}" type="pres">
      <dgm:prSet presAssocID="{DA171320-F8CC-4D18-9BBC-EA3FA14B2D6A}" presName="rootConnector1" presStyleLbl="node1" presStyleIdx="0" presStyleCnt="0"/>
      <dgm:spPr/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</dgm:pt>
    <dgm:pt modelId="{B36A64D8-02FF-400B-94B2-33DEF7222BED}" type="pres">
      <dgm:prSet presAssocID="{A80387B4-470C-4485-91EE-D2AAEE056E65}" presName="rootConnector1" presStyleLbl="node1" presStyleIdx="0" presStyleCnt="0"/>
      <dgm:spPr/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</dgm:pt>
    <dgm:pt modelId="{E5690E4D-31FB-459A-B135-41D568394A50}" type="pres">
      <dgm:prSet presAssocID="{1945C906-E888-471B-A843-DBAF403F5026}" presName="rootConnector1" presStyleLbl="node1" presStyleIdx="0" presStyleCnt="0"/>
      <dgm:spPr/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707243" y="2520000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781" y="0"/>
              </a:lnTo>
              <a:lnTo>
                <a:pt x="290781" y="1108160"/>
              </a:lnTo>
              <a:lnTo>
                <a:pt x="581562" y="1108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966737" y="3042792"/>
        <a:ext cx="62574" cy="62574"/>
      </dsp:txXfrm>
    </dsp:sp>
    <dsp:sp modelId="{3B285FC5-C746-4ED6-8DAC-11D836FBF6CC}">
      <dsp:nvSpPr>
        <dsp:cNvPr id="0" name=""/>
        <dsp:cNvSpPr/>
      </dsp:nvSpPr>
      <dsp:spPr>
        <a:xfrm>
          <a:off x="707243" y="2474280"/>
          <a:ext cx="5815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56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983486" y="2505460"/>
        <a:ext cx="29078" cy="29078"/>
      </dsp:txXfrm>
    </dsp:sp>
    <dsp:sp modelId="{48C0D4B4-168E-4274-8E96-FF62CDB19354}">
      <dsp:nvSpPr>
        <dsp:cNvPr id="0" name=""/>
        <dsp:cNvSpPr/>
      </dsp:nvSpPr>
      <dsp:spPr>
        <a:xfrm>
          <a:off x="707243" y="1411839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1108160"/>
              </a:moveTo>
              <a:lnTo>
                <a:pt x="290781" y="1108160"/>
              </a:lnTo>
              <a:lnTo>
                <a:pt x="290781" y="0"/>
              </a:lnTo>
              <a:lnTo>
                <a:pt x="5815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966737" y="1934632"/>
        <a:ext cx="62574" cy="62574"/>
      </dsp:txXfrm>
    </dsp:sp>
    <dsp:sp modelId="{659A53E1-0E9F-49EB-9C3A-A71F18CCA5E2}">
      <dsp:nvSpPr>
        <dsp:cNvPr id="0" name=""/>
        <dsp:cNvSpPr/>
      </dsp:nvSpPr>
      <dsp:spPr>
        <a:xfrm rot="16200000">
          <a:off x="-1692624" y="2166612"/>
          <a:ext cx="4092960" cy="70677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Microrobotique</a:t>
          </a:r>
        </a:p>
      </dsp:txBody>
      <dsp:txXfrm>
        <a:off x="-1692624" y="2166612"/>
        <a:ext cx="4092960" cy="706775"/>
      </dsp:txXfrm>
    </dsp:sp>
    <dsp:sp modelId="{D601D781-18AA-49B3-95B2-DBDE13523A8D}">
      <dsp:nvSpPr>
        <dsp:cNvPr id="0" name=""/>
        <dsp:cNvSpPr/>
      </dsp:nvSpPr>
      <dsp:spPr>
        <a:xfrm>
          <a:off x="1288806" y="96857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Assemblage</a:t>
          </a:r>
        </a:p>
      </dsp:txBody>
      <dsp:txXfrm>
        <a:off x="1288806" y="968575"/>
        <a:ext cx="2907812" cy="886528"/>
      </dsp:txXfrm>
    </dsp:sp>
    <dsp:sp modelId="{E8EB7AE2-32D7-4780-B504-59EECC9EBEB3}">
      <dsp:nvSpPr>
        <dsp:cNvPr id="0" name=""/>
        <dsp:cNvSpPr/>
      </dsp:nvSpPr>
      <dsp:spPr>
        <a:xfrm>
          <a:off x="1288806" y="207673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Caractérisation</a:t>
          </a:r>
        </a:p>
      </dsp:txBody>
      <dsp:txXfrm>
        <a:off x="1288806" y="2076735"/>
        <a:ext cx="2907812" cy="886528"/>
      </dsp:txXfrm>
    </dsp:sp>
    <dsp:sp modelId="{6AF07B56-5F36-4F55-A277-8BCF38A385F0}">
      <dsp:nvSpPr>
        <dsp:cNvPr id="0" name=""/>
        <dsp:cNvSpPr/>
      </dsp:nvSpPr>
      <dsp:spPr>
        <a:xfrm>
          <a:off x="1288806" y="3184896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Contrôle</a:t>
          </a:r>
        </a:p>
      </dsp:txBody>
      <dsp:txXfrm>
        <a:off x="1288806" y="3184896"/>
        <a:ext cx="2907812" cy="886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3049874" y="2520000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0"/>
              </a:moveTo>
              <a:lnTo>
                <a:pt x="304890" y="0"/>
              </a:lnTo>
              <a:lnTo>
                <a:pt x="304890" y="1161931"/>
              </a:lnTo>
              <a:lnTo>
                <a:pt x="0" y="1161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3321959" y="3068160"/>
        <a:ext cx="65610" cy="65610"/>
      </dsp:txXfrm>
    </dsp:sp>
    <dsp:sp modelId="{3B285FC5-C746-4ED6-8DAC-11D836FBF6CC}">
      <dsp:nvSpPr>
        <dsp:cNvPr id="0" name=""/>
        <dsp:cNvSpPr/>
      </dsp:nvSpPr>
      <dsp:spPr>
        <a:xfrm>
          <a:off x="3049874" y="2474280"/>
          <a:ext cx="609781" cy="91440"/>
        </a:xfrm>
        <a:custGeom>
          <a:avLst/>
          <a:gdLst/>
          <a:ahLst/>
          <a:cxnLst/>
          <a:rect l="0" t="0" r="0" b="0"/>
          <a:pathLst>
            <a:path>
              <a:moveTo>
                <a:pt x="609781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3339520" y="2504755"/>
        <a:ext cx="30489" cy="30489"/>
      </dsp:txXfrm>
    </dsp:sp>
    <dsp:sp modelId="{48C0D4B4-168E-4274-8E96-FF62CDB19354}">
      <dsp:nvSpPr>
        <dsp:cNvPr id="0" name=""/>
        <dsp:cNvSpPr/>
      </dsp:nvSpPr>
      <dsp:spPr>
        <a:xfrm>
          <a:off x="3049874" y="1358068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1161931"/>
              </a:moveTo>
              <a:lnTo>
                <a:pt x="304890" y="1161931"/>
              </a:lnTo>
              <a:lnTo>
                <a:pt x="304890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3321959" y="1906228"/>
        <a:ext cx="65610" cy="65610"/>
      </dsp:txXfrm>
    </dsp:sp>
    <dsp:sp modelId="{659A53E1-0E9F-49EB-9C3A-A71F18CCA5E2}">
      <dsp:nvSpPr>
        <dsp:cNvPr id="0" name=""/>
        <dsp:cNvSpPr/>
      </dsp:nvSpPr>
      <dsp:spPr>
        <a:xfrm rot="5400000">
          <a:off x="1884409" y="2149464"/>
          <a:ext cx="4291563" cy="741070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Mesure par vision</a:t>
          </a:r>
        </a:p>
      </dsp:txBody>
      <dsp:txXfrm>
        <a:off x="1884409" y="2149464"/>
        <a:ext cx="4291563" cy="741070"/>
      </dsp:txXfrm>
    </dsp:sp>
    <dsp:sp modelId="{D601D781-18AA-49B3-95B2-DBDE13523A8D}">
      <dsp:nvSpPr>
        <dsp:cNvPr id="0" name=""/>
        <dsp:cNvSpPr/>
      </dsp:nvSpPr>
      <dsp:spPr>
        <a:xfrm>
          <a:off x="965" y="893295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Sans contact</a:t>
          </a:r>
        </a:p>
      </dsp:txBody>
      <dsp:txXfrm>
        <a:off x="965" y="893295"/>
        <a:ext cx="3048908" cy="929545"/>
      </dsp:txXfrm>
    </dsp:sp>
    <dsp:sp modelId="{E8EB7AE2-32D7-4780-B504-59EECC9EBEB3}">
      <dsp:nvSpPr>
        <dsp:cNvPr id="0" name=""/>
        <dsp:cNvSpPr/>
      </dsp:nvSpPr>
      <dsp:spPr>
        <a:xfrm>
          <a:off x="965" y="2055227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Mesure sur zone d’intérêt</a:t>
          </a:r>
        </a:p>
      </dsp:txBody>
      <dsp:txXfrm>
        <a:off x="965" y="2055227"/>
        <a:ext cx="3048908" cy="929545"/>
      </dsp:txXfrm>
    </dsp:sp>
    <dsp:sp modelId="{6AF07B56-5F36-4F55-A277-8BCF38A385F0}">
      <dsp:nvSpPr>
        <dsp:cNvPr id="0" name=""/>
        <dsp:cNvSpPr/>
      </dsp:nvSpPr>
      <dsp:spPr>
        <a:xfrm>
          <a:off x="965" y="3217158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Applicable dans des milieux biologiques</a:t>
          </a:r>
        </a:p>
      </dsp:txBody>
      <dsp:txXfrm>
        <a:off x="965" y="3217158"/>
        <a:ext cx="3048908" cy="929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3780000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74"/>
              </a:lnTo>
              <a:lnTo>
                <a:pt x="2674377" y="232074"/>
              </a:lnTo>
              <a:lnTo>
                <a:pt x="2674377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3734280" y="1558064"/>
          <a:ext cx="91440" cy="4641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CC8A8-3045-4D3A-8E7B-E278B791777B}">
      <dsp:nvSpPr>
        <dsp:cNvPr id="0" name=""/>
        <dsp:cNvSpPr/>
      </dsp:nvSpPr>
      <dsp:spPr>
        <a:xfrm>
          <a:off x="1105622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2674377" y="0"/>
              </a:moveTo>
              <a:lnTo>
                <a:pt x="2674377" y="232074"/>
              </a:lnTo>
              <a:lnTo>
                <a:pt x="0" y="232074"/>
              </a:lnTo>
              <a:lnTo>
                <a:pt x="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E664-D992-42AD-AD59-FB83EB2303CC}">
      <dsp:nvSpPr>
        <dsp:cNvPr id="0" name=""/>
        <dsp:cNvSpPr/>
      </dsp:nvSpPr>
      <dsp:spPr>
        <a:xfrm>
          <a:off x="2674885" y="452950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b="1" kern="1200" noProof="0" dirty="0"/>
            <a:t>Verrous scientifiques</a:t>
          </a:r>
        </a:p>
      </dsp:txBody>
      <dsp:txXfrm>
        <a:off x="2674885" y="452950"/>
        <a:ext cx="2210229" cy="1105114"/>
      </dsp:txXfrm>
    </dsp:sp>
    <dsp:sp modelId="{8C0831AF-D78D-43DC-AD69-39410FD1E730}">
      <dsp:nvSpPr>
        <dsp:cNvPr id="0" name=""/>
        <dsp:cNvSpPr/>
      </dsp:nvSpPr>
      <dsp:spPr>
        <a:xfrm>
          <a:off x="507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Mesure planaire seulement</a:t>
          </a:r>
          <a:endParaRPr lang="fr-FR" sz="2500" kern="1200" noProof="0" dirty="0"/>
        </a:p>
      </dsp:txBody>
      <dsp:txXfrm>
        <a:off x="507" y="2022213"/>
        <a:ext cx="2210229" cy="1105114"/>
      </dsp:txXfrm>
    </dsp:sp>
    <dsp:sp modelId="{90C96426-7315-4E58-882A-14D445CEAA0C}">
      <dsp:nvSpPr>
        <dsp:cNvPr id="0" name=""/>
        <dsp:cNvSpPr/>
      </dsp:nvSpPr>
      <dsp:spPr>
        <a:xfrm>
          <a:off x="2674885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Faible plage de mesure</a:t>
          </a:r>
        </a:p>
      </dsp:txBody>
      <dsp:txXfrm>
        <a:off x="2674885" y="2022213"/>
        <a:ext cx="2210229" cy="1105114"/>
      </dsp:txXfrm>
    </dsp:sp>
    <dsp:sp modelId="{C1F9FF3C-5101-4647-9612-5BBB03FF22F8}">
      <dsp:nvSpPr>
        <dsp:cNvPr id="0" name=""/>
        <dsp:cNvSpPr/>
      </dsp:nvSpPr>
      <dsp:spPr>
        <a:xfrm>
          <a:off x="5349262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Faible robustesse en microscopie</a:t>
          </a:r>
        </a:p>
      </dsp:txBody>
      <dsp:txXfrm>
        <a:off x="5349262" y="2022213"/>
        <a:ext cx="2210229" cy="11051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11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35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419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463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795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21/09/2021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21/09/2021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21/09/2021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file:///G:\Utilisateurs\antoine.andre\Documents\webDev\PhD_defense\videos\part_2_methods\signal1D_part2_moving_freq.mp4" TargetMode="External"/><Relationship Id="rId21" Type="http://schemas.openxmlformats.org/officeDocument/2006/relationships/image" Target="../media/image44.png"/><Relationship Id="rId7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2_methods\signal1D_part1_moving_phi.mp4" TargetMode="External"/><Relationship Id="rId20" Type="http://schemas.openxmlformats.org/officeDocument/2006/relationships/image" Target="../media/image43.png"/><Relationship Id="rId1" Type="http://schemas.microsoft.com/office/2007/relationships/media" Target="file:///G:\Utilisateurs\antoine.andre\Documents\webDev\PhD_defense\videos\part_2_methods\signal1D_part1_moving_phi.mp4" TargetMode="External"/><Relationship Id="rId6" Type="http://schemas.openxmlformats.org/officeDocument/2006/relationships/video" Target="file:///G:\Utilisateurs\antoine.andre\Documents\webDev\PhD_defense\videos\part_2_methods\signal_1D_expansion.mp4" TargetMode="External"/><Relationship Id="rId5" Type="http://schemas.microsoft.com/office/2007/relationships/media" Target="file:///G:\Utilisateurs\antoine.andre\Documents\webDev\PhD_defense\videos\part_2_methods\signal_1D_expansion.mp4" TargetMode="External"/><Relationship Id="rId23" Type="http://schemas.openxmlformats.org/officeDocument/2006/relationships/image" Target="../media/image41.png"/><Relationship Id="rId10" Type="http://schemas.openxmlformats.org/officeDocument/2006/relationships/image" Target="../media/image40.png"/><Relationship Id="rId19" Type="http://schemas.openxmlformats.org/officeDocument/2006/relationships/image" Target="../media/image42.png"/><Relationship Id="rId4" Type="http://schemas.openxmlformats.org/officeDocument/2006/relationships/video" Target="file:///G:\Utilisateurs\antoine.andre\Documents\webDev\PhD_defense\videos\part_2_methods\signal1D_part2_moving_freq.mp4" TargetMode="External"/><Relationship Id="rId9" Type="http://schemas.openxmlformats.org/officeDocument/2006/relationships/image" Target="../media/image10.jpeg"/><Relationship Id="rId22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2_methods\sinewave_1D_unwrapped_phase.mp4" TargetMode="External"/><Relationship Id="rId13" Type="http://schemas.openxmlformats.org/officeDocument/2006/relationships/image" Target="../media/image45.png"/><Relationship Id="rId3" Type="http://schemas.microsoft.com/office/2007/relationships/media" Target="file:///G:\Utilisateurs\antoine.andre\Documents\webDev\PhD_defense\videos\part_2_methods\signal_1D_fixed_window_FT.mp4" TargetMode="External"/><Relationship Id="rId7" Type="http://schemas.microsoft.com/office/2007/relationships/media" Target="file:///G:\Utilisateurs\antoine.andre\Documents\webDev\PhD_defense\videos\part_2_methods\sinewave_1D_unwrapped_phase.mp4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video" Target="file:///G:\Utilisateurs\antoine.andre\Documents\webDev\PhD_defense\videos\part_2_methods\sinewave_1D_fixed_window.mp4" TargetMode="External"/><Relationship Id="rId16" Type="http://schemas.openxmlformats.org/officeDocument/2006/relationships/image" Target="../media/image49.png"/><Relationship Id="rId1" Type="http://schemas.microsoft.com/office/2007/relationships/media" Target="file:///G:\Utilisateurs\antoine.andre\Documents\webDev\PhD_defense\videos\part_2_methods\sinewave_1D_fixed_window.mp4" TargetMode="External"/><Relationship Id="rId6" Type="http://schemas.openxmlformats.org/officeDocument/2006/relationships/video" Target="file:///G:\Utilisateurs\antoine.andre\Documents\webDev\PhD_defense\videos\part_2_methods\sinewave_1D_wrapped_phase.mp4" TargetMode="External"/><Relationship Id="rId11" Type="http://schemas.openxmlformats.org/officeDocument/2006/relationships/image" Target="../media/image10.jpeg"/><Relationship Id="rId5" Type="http://schemas.microsoft.com/office/2007/relationships/media" Target="file:///G:\Utilisateurs\antoine.andre\Documents\webDev\PhD_defense\videos\part_2_methods\sinewave_1D_wrapped_phase.mp4" TargetMode="External"/><Relationship Id="rId15" Type="http://schemas.openxmlformats.org/officeDocument/2006/relationships/image" Target="../media/image48.png"/><Relationship Id="rId10" Type="http://schemas.openxmlformats.org/officeDocument/2006/relationships/notesSlide" Target="../notesSlides/notesSlide11.xml"/><Relationship Id="rId4" Type="http://schemas.openxmlformats.org/officeDocument/2006/relationships/video" Target="file:///G:\Utilisateurs\antoine.andre\Documents\webDev\PhD_defense\videos\part_2_methods\signal_1D_fixed_window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32" Type="http://schemas.openxmlformats.org/officeDocument/2006/relationships/image" Target="file:///D:\webDev\PhD_defense\figures\part_2_methods\mire_2D_def.png" TargetMode="External"/><Relationship Id="rId28" Type="http://schemas.openxmlformats.org/officeDocument/2006/relationships/image" Target="../media/image64.png"/><Relationship Id="rId31" Type="http://schemas.openxmlformats.org/officeDocument/2006/relationships/image" Target="../media/image67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56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10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74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10.jpeg"/><Relationship Id="rId15" Type="http://schemas.openxmlformats.org/officeDocument/2006/relationships/image" Target="../media/image59.png"/><Relationship Id="rId10" Type="http://schemas.openxmlformats.org/officeDocument/2006/relationships/image" Target="../media/image72.png"/><Relationship Id="rId4" Type="http://schemas.openxmlformats.org/officeDocument/2006/relationships/notesSlide" Target="../notesSlides/notesSlide15.xml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4" Type="http://schemas.openxmlformats.org/officeDocument/2006/relationships/image" Target="file:///G:\Utilisateurs\antoine.andre\Documents\webDev\PhD_defense\figures\part_2_methods\backgroundForegroundRGB(FIG3)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G:\Utilisateurs\antoine.andre\Documents\webDev\PhD_defense\figures\part_3_performances\setup_micro_pattern_lighting.png" TargetMode="Externa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2" Type="http://schemas.openxmlformats.org/officeDocument/2006/relationships/video" Target="file:///G:\Utilisateurs\antoine.andre\Documents\webDev\PhD_defense\videos\part_3_performances\Supp_Mat_3.mp4" TargetMode="External"/><Relationship Id="rId1" Type="http://schemas.microsoft.com/office/2007/relationships/media" Target="file:///G:\Utilisateurs\antoine.andre\Documents\webDev\PhD_defense\videos\part_3_performances\Supp_Mat_3.mp4" TargetMode="External"/><Relationship Id="rId6" Type="http://schemas.openxmlformats.org/officeDocument/2006/relationships/image" Target="../media/image6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microsoft.com/office/2007/relationships/media" Target="file:///G:\Utilisateurs\antoine.andre\Documents\webDev\PhD_defense\videos\part_3_performances\defocusHistogramVideo_suppMat3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9.png"/><Relationship Id="rId2" Type="http://schemas.openxmlformats.org/officeDocument/2006/relationships/video" Target="file:///G:\Utilisateurs\antoine.andre\Documents\webDev\PhD_defense\videos\part_3_performances\variableNoises_suppMat1.mp4" TargetMode="External"/><Relationship Id="rId1" Type="http://schemas.microsoft.com/office/2007/relationships/media" Target="file:///G:\Utilisateurs\antoine.andre\Documents\webDev\PhD_defense\videos\part_3_performances\variableNoises_suppMat1.mp4" TargetMode="External"/><Relationship Id="rId6" Type="http://schemas.openxmlformats.org/officeDocument/2006/relationships/video" Target="file:///G:\Utilisateurs\antoine.andre\Documents\webDev\PhD_defense\videos\part_3_performances\occlusionSimulation_suppMat4.mp4" TargetMode="External"/><Relationship Id="rId11" Type="http://schemas.openxmlformats.org/officeDocument/2006/relationships/image" Target="../media/image78.png"/><Relationship Id="rId5" Type="http://schemas.microsoft.com/office/2007/relationships/media" Target="file:///G:\Utilisateurs\antoine.andre\Documents\webDev\PhD_defense\videos\part_3_performances\occlusionSimulation_suppMat4.mp4" TargetMode="External"/><Relationship Id="rId10" Type="http://schemas.openxmlformats.org/officeDocument/2006/relationships/image" Target="../media/image71.png"/><Relationship Id="rId4" Type="http://schemas.openxmlformats.org/officeDocument/2006/relationships/video" Target="file:///G:\Utilisateurs\antoine.andre\Documents\webDev\PhD_defense\videos\part_3_performances\defocusHistogramVideo_suppMat3.mp4" TargetMode="External"/><Relationship Id="rId9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ernier-project/" TargetMode="Externa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file:///G:\Utilisateurs\antoine.andre\Documents\webDev\PhD_defense\figures\coleagues_pictures\benjamin.jpg" TargetMode="External"/><Relationship Id="rId3" Type="http://schemas.microsoft.com/office/2007/relationships/media" Target="file:///D:\webDev\PhD_defense\videos\part_4_applications\triskele_bot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4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video" Target="file:///D:\webDev\PhD_defense\videos\part_4_applications\robot_oscar_icra.mp4" TargetMode="External"/><Relationship Id="rId11" Type="http://schemas.openxmlformats.org/officeDocument/2006/relationships/image" Target="../media/image83.png"/><Relationship Id="rId5" Type="http://schemas.microsoft.com/office/2007/relationships/media" Target="file:///D:\webDev\PhD_defense\videos\part_4_applications\robot_oscar_icra.mp4" TargetMode="External"/><Relationship Id="rId10" Type="http://schemas.openxmlformats.org/officeDocument/2006/relationships/image" Target="../media/image82.png"/><Relationship Id="rId4" Type="http://schemas.openxmlformats.org/officeDocument/2006/relationships/video" Target="file:///D:\webDev\PhD_defense\videos\part_4_applications\triskele_bot.mp4" TargetMode="External"/><Relationship Id="rId9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89.pn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5_conclusion\theta_x_rotation_analysis_long.mp4" TargetMode="External"/><Relationship Id="rId1" Type="http://schemas.microsoft.com/office/2007/relationships/media" Target="file:///G:\Utilisateurs\antoine.andre\Documents\webDev\PhD_defense\videos\part_5_conclusion\theta_x_rotation_analysis_long.mp4" TargetMode="External"/><Relationship Id="rId6" Type="http://schemas.openxmlformats.org/officeDocument/2006/relationships/image" Target="../media/image9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1_intro\cam_2_part_1.mp4" TargetMode="External"/><Relationship Id="rId13" Type="http://schemas.microsoft.com/office/2007/relationships/media" Target="file:///G:\Utilisateurs\antoine.andre\Documents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G:\Utilisateurs\antoine.andre\Documents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G:\Utilisateurs\antoine.andre\Documents\webDev\PhD_defense\videos\part_1_intro\cam_2_part_1.mp4" TargetMode="External"/><Relationship Id="rId12" Type="http://schemas.openxmlformats.org/officeDocument/2006/relationships/video" Target="file:///G:\Utilisateurs\antoine.andre\Documents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G:\Utilisateurs\antoine.andre\Documents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G:\Utilisateurs\antoine.andre\Documents\webDev\PhD_defense\videos\part_1_intro\cam_1_part_1.mp4" TargetMode="External"/><Relationship Id="rId6" Type="http://schemas.openxmlformats.org/officeDocument/2006/relationships/video" Target="file:///G:\Utilisateurs\antoine.andre\Documents\webDev\PhD_defense\videos\part_1_intro\cam_1_part_3.mp4" TargetMode="External"/><Relationship Id="rId11" Type="http://schemas.microsoft.com/office/2007/relationships/media" Target="file:///G:\Utilisateurs\antoine.andre\Documents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G:\Utilisateurs\antoine.andre\Documents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G:\Utilisateurs\antoine.andre\Documents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G:\Utilisateurs\antoine.andre\Documents\webDev\PhD_defense\videos\part_1_intro\cam_1_part_2.mp4" TargetMode="External"/><Relationship Id="rId9" Type="http://schemas.microsoft.com/office/2007/relationships/media" Target="file:///G:\Utilisateurs\antoine.andre\Documents\webDev\PhD_defense\videos\part_1_intro\cam_2_part_2.mp4" TargetMode="External"/><Relationship Id="rId14" Type="http://schemas.openxmlformats.org/officeDocument/2006/relationships/video" Target="file:///G:\Utilisateurs\antoine.andre\Documents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image" Target="../media/image10.jpeg"/><Relationship Id="rId21" Type="http://schemas.openxmlformats.org/officeDocument/2006/relationships/diagramQuickStyle" Target="../diagrams/quickStyle5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6" Type="http://schemas.openxmlformats.org/officeDocument/2006/relationships/diagramQuickStyle" Target="../diagrams/quickStyle5.xml"/><Relationship Id="rId20" Type="http://schemas.openxmlformats.org/officeDocument/2006/relationships/diagramLayout" Target="../diagrams/layout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19" Type="http://schemas.openxmlformats.org/officeDocument/2006/relationships/diagramData" Target="../diagrams/data6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Relationship Id="rId22" Type="http://schemas.openxmlformats.org/officeDocument/2006/relationships/diagramColors" Target="../diagrams/colors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b="1" dirty="0">
                <a:solidFill>
                  <a:srgbClr val="ACC949"/>
                </a:solidFill>
              </a:rPr>
              <a:t>23 septembre 2021</a:t>
            </a:r>
            <a:endParaRPr lang="fr-FR" sz="16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xmlns="" id="{AF044D0C-6F6B-417E-9425-610DD3BA7F49}"/>
                  </a:ext>
                </a:extLst>
              </p:cNvPr>
              <p:cNvSpPr txBox="1"/>
              <p:nvPr/>
            </p:nvSpPr>
            <p:spPr>
              <a:xfrm>
                <a:off x="8210488" y="1790954"/>
                <a:ext cx="349948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F044D0C-6F6B-417E-9425-610DD3BA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488" y="1790954"/>
                <a:ext cx="3499484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C7C0E266-0B65-4081-B48D-6A7B13599466}"/>
              </a:ext>
            </a:extLst>
          </p:cNvPr>
          <p:cNvGrpSpPr/>
          <p:nvPr/>
        </p:nvGrpSpPr>
        <p:grpSpPr>
          <a:xfrm>
            <a:off x="7866888" y="3069420"/>
            <a:ext cx="3425425" cy="1188855"/>
            <a:chOff x="8453071" y="2253109"/>
            <a:chExt cx="3425425" cy="1188855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xmlns="" id="{B43FB1D5-3F02-4622-9613-3A32AEEF801F}"/>
                </a:ext>
              </a:extLst>
            </p:cNvPr>
            <p:cNvSpPr txBox="1"/>
            <p:nvPr/>
          </p:nvSpPr>
          <p:spPr>
            <a:xfrm>
              <a:off x="8453071" y="2253109"/>
              <a:ext cx="2244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Deux pics de Dirac en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xmlns="" id="{9E14F18A-5ACE-456D-BF4B-2F9E4811E95F}"/>
                    </a:ext>
                  </a:extLst>
                </p:cNvPr>
                <p:cNvSpPr txBox="1"/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9E14F18A-5ACE-456D-BF4B-2F9E4811E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5263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xmlns="" id="{8A286A4A-98D3-4304-B8E2-5C1A4D3B0AEC}"/>
                    </a:ext>
                  </a:extLst>
                </p:cNvPr>
                <p:cNvSpPr txBox="1"/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8A286A4A-98D3-4304-B8E2-5C1A4D3B0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521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xmlns="" id="{7CA29179-9110-4F7C-A14E-6E600325400C}"/>
                </a:ext>
              </a:extLst>
            </p:cNvPr>
            <p:cNvSpPr txBox="1"/>
            <p:nvPr/>
          </p:nvSpPr>
          <p:spPr>
            <a:xfrm>
              <a:off x="9925324" y="2622672"/>
              <a:ext cx="375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xmlns="" id="{3297E088-717A-4621-988A-87CAF49B3543}"/>
                </a:ext>
              </a:extLst>
            </p:cNvPr>
            <p:cNvSpPr txBox="1"/>
            <p:nvPr/>
          </p:nvSpPr>
          <p:spPr>
            <a:xfrm>
              <a:off x="8453071" y="3072632"/>
              <a:ext cx="1859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xmlns="" id="{55A9D5A6-CF6A-4440-8842-050204C3C02E}"/>
                    </a:ext>
                  </a:extLst>
                </p:cNvPr>
                <p:cNvSpPr txBox="1"/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55A9D5A6-CF6A-4440-8842-050204C3C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blipFill>
                  <a:blip r:embed="rId21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signal1D_part1_moving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1" name="signal1D_part2_moving_freq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2" name="signal_1D_expansio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0001" y="720001"/>
            <a:ext cx="7499127" cy="421825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49D9C970-1285-4B66-9523-A173AFA403F9}"/>
              </a:ext>
            </a:extLst>
          </p:cNvPr>
          <p:cNvSpPr txBox="1"/>
          <p:nvPr/>
        </p:nvSpPr>
        <p:spPr>
          <a:xfrm>
            <a:off x="7866888" y="1420962"/>
            <a:ext cx="309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Équation de mire 1D continue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9481EE6-6E1B-4FA5-A191-06D6736B3918}"/>
              </a:ext>
            </a:extLst>
          </p:cNvPr>
          <p:cNvSpPr/>
          <p:nvPr/>
        </p:nvSpPr>
        <p:spPr>
          <a:xfrm>
            <a:off x="3981514" y="680045"/>
            <a:ext cx="3697614" cy="43010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50D593DE-32B8-43DF-82CE-63BC6DF10430}"/>
              </a:ext>
            </a:extLst>
          </p:cNvPr>
          <p:cNvSpPr/>
          <p:nvPr/>
        </p:nvSpPr>
        <p:spPr>
          <a:xfrm>
            <a:off x="186560" y="678607"/>
            <a:ext cx="3697614" cy="43010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9B295773-D5E6-4009-B2FB-605A922E1888}"/>
              </a:ext>
            </a:extLst>
          </p:cNvPr>
          <p:cNvSpPr txBox="1"/>
          <p:nvPr/>
        </p:nvSpPr>
        <p:spPr>
          <a:xfrm>
            <a:off x="1185070" y="5051002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Domaine spatial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xmlns="" id="{7F01FE57-2F91-416F-ADC4-D6DA9DAF17FC}"/>
              </a:ext>
            </a:extLst>
          </p:cNvPr>
          <p:cNvSpPr txBox="1"/>
          <p:nvPr/>
        </p:nvSpPr>
        <p:spPr>
          <a:xfrm>
            <a:off x="4916418" y="5054054"/>
            <a:ext cx="18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Domaine spectral</a:t>
            </a:r>
          </a:p>
        </p:txBody>
      </p:sp>
    </p:spTree>
    <p:extLst>
      <p:ext uri="{BB962C8B-B14F-4D97-AF65-F5344CB8AC3E}">
        <p14:creationId xmlns:p14="http://schemas.microsoft.com/office/powerpoint/2010/main" val="26177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8BACECE3-CA43-4A3C-870F-216A42551501}"/>
                  </a:ext>
                </a:extLst>
              </p:cNvPr>
              <p:cNvSpPr txBox="1"/>
              <p:nvPr/>
            </p:nvSpPr>
            <p:spPr>
              <a:xfrm>
                <a:off x="8738796" y="5994228"/>
                <a:ext cx="1546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53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539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b="1" dirty="0">
                  <a:solidFill>
                    <a:srgbClr val="005393"/>
                  </a:solidFill>
                </a:endParaRPr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BACECE3-CA43-4A3C-870F-216A42551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796" y="5994228"/>
                <a:ext cx="1546128" cy="276999"/>
              </a:xfrm>
              <a:prstGeom prst="rect">
                <a:avLst/>
              </a:prstGeom>
              <a:blipFill>
                <a:blip r:embed="rId12"/>
                <a:stretch>
                  <a:fillRect l="-5138" t="-2174" r="-3557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inewave_1D_fixed_window">
            <a:hlinkClick r:id="" action="ppaction://media"/>
            <a:extLst>
              <a:ext uri="{FF2B5EF4-FFF2-40B4-BE49-F238E27FC236}">
                <a16:creationId xmlns:a16="http://schemas.microsoft.com/office/drawing/2014/main" xmlns="" id="{CF55E0AA-AB5F-4CC6-A554-47FCDDDB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20000" y="720000"/>
            <a:ext cx="7200000" cy="1350000"/>
          </a:xfrm>
          <a:prstGeom prst="rect">
            <a:avLst/>
          </a:prstGeom>
        </p:spPr>
      </p:pic>
      <p:pic>
        <p:nvPicPr>
          <p:cNvPr id="3" name="signal_1D_fixed_window_FT">
            <a:hlinkClick r:id="" action="ppaction://media"/>
            <a:extLst>
              <a:ext uri="{FF2B5EF4-FFF2-40B4-BE49-F238E27FC236}">
                <a16:creationId xmlns:a16="http://schemas.microsoft.com/office/drawing/2014/main" xmlns="" id="{463728C8-DA09-4BD7-A35F-C35D740B3C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720000" y="2160000"/>
            <a:ext cx="7200000" cy="1350000"/>
          </a:xfrm>
          <a:prstGeom prst="rect">
            <a:avLst/>
          </a:prstGeom>
        </p:spPr>
      </p:pic>
      <p:pic>
        <p:nvPicPr>
          <p:cNvPr id="4" name="sinewave_1D_wrapped_phase">
            <a:hlinkClick r:id="" action="ppaction://media"/>
            <a:extLst>
              <a:ext uri="{FF2B5EF4-FFF2-40B4-BE49-F238E27FC236}">
                <a16:creationId xmlns:a16="http://schemas.microsoft.com/office/drawing/2014/main" xmlns="" id="{CB920D01-347C-48BC-8FB9-204B64E7D8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720000" y="3600000"/>
            <a:ext cx="7200000" cy="1350000"/>
          </a:xfrm>
          <a:prstGeom prst="rect">
            <a:avLst/>
          </a:prstGeom>
        </p:spPr>
      </p:pic>
      <p:pic>
        <p:nvPicPr>
          <p:cNvPr id="13" name="sinewave_1D_unwrapped_phase">
            <a:hlinkClick r:id="" action="ppaction://media"/>
            <a:extLst>
              <a:ext uri="{FF2B5EF4-FFF2-40B4-BE49-F238E27FC236}">
                <a16:creationId xmlns:a16="http://schemas.microsoft.com/office/drawing/2014/main" xmlns="" id="{E2C01398-0BB3-491E-8D43-7CCFAC5A2A5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720000" y="5040000"/>
            <a:ext cx="7200000" cy="135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A01D6837-2FD7-4AC5-80C5-EF0336F42521}"/>
              </a:ext>
            </a:extLst>
          </p:cNvPr>
          <p:cNvSpPr txBox="1"/>
          <p:nvPr/>
        </p:nvSpPr>
        <p:spPr>
          <a:xfrm>
            <a:off x="7717162" y="1629707"/>
            <a:ext cx="24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Transformée de Fourier</a:t>
            </a:r>
          </a:p>
        </p:txBody>
      </p:sp>
      <p:sp>
        <p:nvSpPr>
          <p:cNvPr id="16" name="Flèche : courbe vers la gauche 15">
            <a:extLst>
              <a:ext uri="{FF2B5EF4-FFF2-40B4-BE49-F238E27FC236}">
                <a16:creationId xmlns:a16="http://schemas.microsoft.com/office/drawing/2014/main" xmlns="" id="{055064CB-80BB-4223-9BDC-F1C11A1910C3}"/>
              </a:ext>
            </a:extLst>
          </p:cNvPr>
          <p:cNvSpPr/>
          <p:nvPr/>
        </p:nvSpPr>
        <p:spPr>
          <a:xfrm>
            <a:off x="6892985" y="1250433"/>
            <a:ext cx="720000" cy="1350000"/>
          </a:xfrm>
          <a:prstGeom prst="curvedLeftArrow">
            <a:avLst>
              <a:gd name="adj1" fmla="val 34559"/>
              <a:gd name="adj2" fmla="val 57929"/>
              <a:gd name="adj3" fmla="val 29704"/>
            </a:avLst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831DF74D-D141-42A1-9D4B-3D5B95C3B960}"/>
              </a:ext>
            </a:extLst>
          </p:cNvPr>
          <p:cNvSpPr txBox="1"/>
          <p:nvPr/>
        </p:nvSpPr>
        <p:spPr>
          <a:xfrm>
            <a:off x="7717162" y="3331156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Transformée de Fourier inverse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xmlns="" id="{76074D33-98FC-4899-82A3-2B561DFD5E4B}"/>
              </a:ext>
            </a:extLst>
          </p:cNvPr>
          <p:cNvSpPr txBox="1"/>
          <p:nvPr/>
        </p:nvSpPr>
        <p:spPr>
          <a:xfrm>
            <a:off x="7717162" y="4985386"/>
            <a:ext cx="229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Déroulage de la phase</a:t>
            </a:r>
          </a:p>
        </p:txBody>
      </p:sp>
      <p:sp>
        <p:nvSpPr>
          <p:cNvPr id="76" name="Flèche : courbe vers la gauche 75">
            <a:extLst>
              <a:ext uri="{FF2B5EF4-FFF2-40B4-BE49-F238E27FC236}">
                <a16:creationId xmlns:a16="http://schemas.microsoft.com/office/drawing/2014/main" xmlns="" id="{76668169-5DAF-46FD-BF28-16EBBC557958}"/>
              </a:ext>
            </a:extLst>
          </p:cNvPr>
          <p:cNvSpPr/>
          <p:nvPr/>
        </p:nvSpPr>
        <p:spPr>
          <a:xfrm>
            <a:off x="6892985" y="2901904"/>
            <a:ext cx="720000" cy="1350000"/>
          </a:xfrm>
          <a:prstGeom prst="curvedLeftArrow">
            <a:avLst>
              <a:gd name="adj1" fmla="val 34559"/>
              <a:gd name="adj2" fmla="val 57929"/>
              <a:gd name="adj3" fmla="val 29704"/>
            </a:avLst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Flèche : courbe vers la gauche 76">
            <a:extLst>
              <a:ext uri="{FF2B5EF4-FFF2-40B4-BE49-F238E27FC236}">
                <a16:creationId xmlns:a16="http://schemas.microsoft.com/office/drawing/2014/main" xmlns="" id="{615F5D52-F778-4A3B-9926-3E596BF5D11B}"/>
              </a:ext>
            </a:extLst>
          </p:cNvPr>
          <p:cNvSpPr/>
          <p:nvPr/>
        </p:nvSpPr>
        <p:spPr>
          <a:xfrm>
            <a:off x="6892985" y="4559508"/>
            <a:ext cx="720000" cy="1350000"/>
          </a:xfrm>
          <a:prstGeom prst="curvedLeftArrow">
            <a:avLst>
              <a:gd name="adj1" fmla="val 34559"/>
              <a:gd name="adj2" fmla="val 57929"/>
              <a:gd name="adj3" fmla="val 29704"/>
            </a:avLst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9E94947-3F7F-4E0F-A87C-53308055AD9F}"/>
              </a:ext>
            </a:extLst>
          </p:cNvPr>
          <p:cNvSpPr/>
          <p:nvPr/>
        </p:nvSpPr>
        <p:spPr>
          <a:xfrm>
            <a:off x="5858933" y="871041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515F4085-B76B-46BC-AC0B-24164827CE08}"/>
              </a:ext>
            </a:extLst>
          </p:cNvPr>
          <p:cNvSpPr txBox="1"/>
          <p:nvPr/>
        </p:nvSpPr>
        <p:spPr>
          <a:xfrm>
            <a:off x="5860190" y="1210334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Spatial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36DCB3BD-E19D-4529-AFD8-22B6A4CB815E}"/>
              </a:ext>
            </a:extLst>
          </p:cNvPr>
          <p:cNvSpPr/>
          <p:nvPr/>
        </p:nvSpPr>
        <p:spPr>
          <a:xfrm>
            <a:off x="5854299" y="2311041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xmlns="" id="{B0B182D8-70BC-4F9D-AC3E-3ED98F97A79A}"/>
              </a:ext>
            </a:extLst>
          </p:cNvPr>
          <p:cNvSpPr txBox="1"/>
          <p:nvPr/>
        </p:nvSpPr>
        <p:spPr>
          <a:xfrm>
            <a:off x="5938336" y="2650334"/>
            <a:ext cx="6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Freq</a:t>
            </a:r>
            <a:r>
              <a:rPr lang="fr-FR" b="1" dirty="0"/>
              <a:t>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E263423E-A810-46AA-8D21-BD97D1F6A074}"/>
              </a:ext>
            </a:extLst>
          </p:cNvPr>
          <p:cNvSpPr/>
          <p:nvPr/>
        </p:nvSpPr>
        <p:spPr>
          <a:xfrm>
            <a:off x="5854299" y="3751041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D797130-2DE6-41E3-9D50-A86C78A7C857}"/>
              </a:ext>
            </a:extLst>
          </p:cNvPr>
          <p:cNvSpPr txBox="1"/>
          <p:nvPr/>
        </p:nvSpPr>
        <p:spPr>
          <a:xfrm>
            <a:off x="5855556" y="4090334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Spatial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F62665EE-EDCA-4DA3-B416-CDD3E9110522}"/>
              </a:ext>
            </a:extLst>
          </p:cNvPr>
          <p:cNvSpPr/>
          <p:nvPr/>
        </p:nvSpPr>
        <p:spPr>
          <a:xfrm>
            <a:off x="5854299" y="5206086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xmlns="" id="{750A8557-49B7-4A22-8D8F-FCBB295CDEDA}"/>
              </a:ext>
            </a:extLst>
          </p:cNvPr>
          <p:cNvSpPr txBox="1"/>
          <p:nvPr/>
        </p:nvSpPr>
        <p:spPr>
          <a:xfrm>
            <a:off x="5855556" y="5545379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Spatial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xmlns="" id="{6F3A17B8-6EDD-4585-B4CA-A39CD648BFAF}"/>
              </a:ext>
            </a:extLst>
          </p:cNvPr>
          <p:cNvSpPr txBox="1"/>
          <p:nvPr/>
        </p:nvSpPr>
        <p:spPr>
          <a:xfrm>
            <a:off x="677582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C03F4481-6793-41C4-BF58-D8B6617E4C0E}"/>
              </a:ext>
            </a:extLst>
          </p:cNvPr>
          <p:cNvSpPr txBox="1"/>
          <p:nvPr/>
        </p:nvSpPr>
        <p:spPr>
          <a:xfrm>
            <a:off x="6777499" y="4193486"/>
            <a:ext cx="423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Angle de la transformée de Fourier inverse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xmlns="" id="{25850492-B271-4B70-AC3B-F8A31F965AEB}"/>
              </a:ext>
            </a:extLst>
          </p:cNvPr>
          <p:cNvSpPr txBox="1"/>
          <p:nvPr/>
        </p:nvSpPr>
        <p:spPr>
          <a:xfrm>
            <a:off x="6777499" y="5948062"/>
            <a:ext cx="203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xmlns="" id="{1E16BE4A-8C2E-4458-BD10-8835A4DB1784}"/>
                  </a:ext>
                </a:extLst>
              </p:cNvPr>
              <p:cNvSpPr txBox="1"/>
              <p:nvPr/>
            </p:nvSpPr>
            <p:spPr>
              <a:xfrm>
                <a:off x="10829781" y="5149382"/>
                <a:ext cx="1208151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E16BE4A-8C2E-4458-BD10-8835A4DB1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781" y="5149382"/>
                <a:ext cx="1208151" cy="124854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96962A7-DD47-40DF-821C-F72C8E853B72}"/>
              </a:ext>
            </a:extLst>
          </p:cNvPr>
          <p:cNvSpPr/>
          <p:nvPr/>
        </p:nvSpPr>
        <p:spPr>
          <a:xfrm>
            <a:off x="10766563" y="5040000"/>
            <a:ext cx="1334589" cy="1464053"/>
          </a:xfrm>
          <a:prstGeom prst="rect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xmlns="" id="{B031E8EC-9AB0-4100-8CD2-4FBC3CC9BD64}"/>
              </a:ext>
            </a:extLst>
          </p:cNvPr>
          <p:cNvSpPr/>
          <p:nvPr/>
        </p:nvSpPr>
        <p:spPr>
          <a:xfrm>
            <a:off x="10326386" y="6052046"/>
            <a:ext cx="398715" cy="168997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2D940FC6-C90C-4E56-A36B-409367B7A347}"/>
              </a:ext>
            </a:extLst>
          </p:cNvPr>
          <p:cNvGrpSpPr/>
          <p:nvPr/>
        </p:nvGrpSpPr>
        <p:grpSpPr>
          <a:xfrm>
            <a:off x="8454740" y="4199503"/>
            <a:ext cx="3456556" cy="2136509"/>
            <a:chOff x="8454740" y="4199503"/>
            <a:chExt cx="3456556" cy="2136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xmlns="" id="{D4DD7CF8-512B-4235-94E3-BC5E88616C15}"/>
                    </a:ext>
                  </a:extLst>
                </p:cNvPr>
                <p:cNvSpPr txBox="1"/>
                <p:nvPr/>
              </p:nvSpPr>
              <p:spPr>
                <a:xfrm>
                  <a:off x="8460000" y="4199503"/>
                  <a:ext cx="1689565" cy="13242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4DD7CF8-512B-4235-94E3-BC5E88616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000" y="4199503"/>
                  <a:ext cx="1689565" cy="132420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5FB37EC6-D95A-49B9-BFCA-15EE989AD4B2}"/>
                    </a:ext>
                  </a:extLst>
                </p:cNvPr>
                <p:cNvSpPr txBox="1"/>
                <p:nvPr/>
              </p:nvSpPr>
              <p:spPr>
                <a:xfrm>
                  <a:off x="10701478" y="4209703"/>
                  <a:ext cx="1209818" cy="12541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5FB37EC6-D95A-49B9-BFCA-15EE989AD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478" y="4209703"/>
                  <a:ext cx="1209818" cy="125418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xmlns="" id="{A8763401-8A60-4D6C-98B4-F7E09278E4F1}"/>
                    </a:ext>
                  </a:extLst>
                </p:cNvPr>
                <p:cNvSpPr txBox="1"/>
                <p:nvPr/>
              </p:nvSpPr>
              <p:spPr>
                <a:xfrm>
                  <a:off x="8454740" y="5718151"/>
                  <a:ext cx="2073132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A8763401-8A60-4D6C-98B4-F7E09278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4740" y="5718151"/>
                  <a:ext cx="2073132" cy="617861"/>
                </a:xfrm>
                <a:prstGeom prst="rect">
                  <a:avLst/>
                </a:prstGeom>
                <a:blipFill>
                  <a:blip r:embed="rId3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32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_3D_video">
            <a:hlinkClick r:id="" action="ppaction://media"/>
            <a:extLst>
              <a:ext uri="{FF2B5EF4-FFF2-40B4-BE49-F238E27FC236}">
                <a16:creationId xmlns:a16="http://schemas.microsoft.com/office/drawing/2014/main" xmlns="" id="{12D9C407-8375-4099-843D-56F1E5C1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785164" cy="494165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xmlns="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684CFC42-4ABB-4A63-8EE5-D97314A8F19E}"/>
              </a:ext>
            </a:extLst>
          </p:cNvPr>
          <p:cNvSpPr txBox="1"/>
          <p:nvPr/>
        </p:nvSpPr>
        <p:spPr>
          <a:xfrm>
            <a:off x="8987603" y="958367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xmlns="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xmlns="" id="{37B20144-3872-4A77-B2C3-46F09C20BB15}"/>
              </a:ext>
            </a:extLst>
          </p:cNvPr>
          <p:cNvSpPr txBox="1"/>
          <p:nvPr/>
        </p:nvSpPr>
        <p:spPr>
          <a:xfrm>
            <a:off x="9198363" y="3416758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" y="4140000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000" y="4140000"/>
            <a:ext cx="2855441" cy="21368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5433" y="3954660"/>
            <a:ext cx="2672431" cy="25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19" y="3477338"/>
            <a:ext cx="3410467" cy="2729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609" y="3465428"/>
            <a:ext cx="3410468" cy="31386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E3B1467-9F4C-4124-8454-8C7D2DA207A7}"/>
              </a:ext>
            </a:extLst>
          </p:cNvPr>
          <p:cNvSpPr txBox="1"/>
          <p:nvPr/>
        </p:nvSpPr>
        <p:spPr>
          <a:xfrm>
            <a:off x="4524566" y="4779474"/>
            <a:ext cx="4691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plan de phase fit – plan de phase </a:t>
            </a:r>
            <a:r>
              <a:rPr lang="en-US" dirty="0" err="1">
                <a:solidFill>
                  <a:srgbClr val="FF0000"/>
                </a:solidFill>
              </a:rPr>
              <a:t>déroulé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ortho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perspective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xmlns="" id="{A3B935FB-5807-4819-BC83-D5A9C7A3D9CA}"/>
              </a:ext>
            </a:extLst>
          </p:cNvPr>
          <p:cNvSpPr txBox="1"/>
          <p:nvPr/>
        </p:nvSpPr>
        <p:spPr>
          <a:xfrm>
            <a:off x="6442253" y="5322314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IJCV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396AD735-425E-4DE3-99B0-EBD936D6459E}"/>
              </a:ext>
            </a:extLst>
          </p:cNvPr>
          <p:cNvSpPr txBox="1"/>
          <p:nvPr/>
        </p:nvSpPr>
        <p:spPr>
          <a:xfrm>
            <a:off x="4597052" y="3459732"/>
            <a:ext cx="438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 orthographique : </a:t>
            </a:r>
            <a:r>
              <a:rPr lang="fr-FR" dirty="0"/>
              <a:t>ambiguïté sur le signe des angles hors-plan</a:t>
            </a:r>
          </a:p>
          <a:p>
            <a:r>
              <a:rPr lang="fr-FR" b="1" dirty="0"/>
              <a:t>Cas perspective : </a:t>
            </a:r>
            <a:r>
              <a:rPr lang="fr-FR" dirty="0"/>
              <a:t>Non ambiguïté grâce à la période </a:t>
            </a:r>
            <a:r>
              <a:rPr lang="fr-FR" dirty="0" err="1"/>
              <a:t>pixelique</a:t>
            </a:r>
            <a:r>
              <a:rPr lang="fr-FR" dirty="0"/>
              <a:t> variable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3956967" y="2208341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En projetant les points définissant le repère orthonormé de la mire, il vient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7901115" y="1982654"/>
            <a:ext cx="3920179" cy="1273628"/>
            <a:chOff x="7798351" y="2683938"/>
            <a:chExt cx="3920179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E3B1467-9F4C-4124-8454-8C7D2DA207A7}"/>
              </a:ext>
            </a:extLst>
          </p:cNvPr>
          <p:cNvSpPr txBox="1"/>
          <p:nvPr/>
        </p:nvSpPr>
        <p:spPr>
          <a:xfrm>
            <a:off x="4524566" y="4779474"/>
            <a:ext cx="4691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plan de phase fit – plan de phase </a:t>
            </a:r>
            <a:r>
              <a:rPr lang="en-US" dirty="0" err="1">
                <a:solidFill>
                  <a:srgbClr val="FF0000"/>
                </a:solidFill>
              </a:rPr>
              <a:t>déroulé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ortho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perspective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xmlns="" id="{A3B935FB-5807-4819-BC83-D5A9C7A3D9CA}"/>
              </a:ext>
            </a:extLst>
          </p:cNvPr>
          <p:cNvSpPr txBox="1"/>
          <p:nvPr/>
        </p:nvSpPr>
        <p:spPr>
          <a:xfrm>
            <a:off x="6442253" y="5322314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IJCV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396AD735-425E-4DE3-99B0-EBD936D6459E}"/>
              </a:ext>
            </a:extLst>
          </p:cNvPr>
          <p:cNvSpPr txBox="1"/>
          <p:nvPr/>
        </p:nvSpPr>
        <p:spPr>
          <a:xfrm>
            <a:off x="-100363" y="3858791"/>
            <a:ext cx="438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 orthographique : </a:t>
            </a:r>
            <a:r>
              <a:rPr lang="fr-FR" dirty="0"/>
              <a:t>ambiguïté sur le signe des angles hors-plan</a:t>
            </a:r>
          </a:p>
          <a:p>
            <a:r>
              <a:rPr lang="fr-FR" b="1" dirty="0"/>
              <a:t>Cas perspective : </a:t>
            </a:r>
            <a:r>
              <a:rPr lang="fr-FR" dirty="0"/>
              <a:t>Non ambiguïté grâce à la période </a:t>
            </a:r>
            <a:r>
              <a:rPr lang="fr-FR" dirty="0" err="1"/>
              <a:t>pixelique</a:t>
            </a:r>
            <a:r>
              <a:rPr lang="fr-FR" dirty="0"/>
              <a:t>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xmlns="" id="{30775234-1BF7-4D31-8224-2D00811F583A}"/>
                  </a:ext>
                </a:extLst>
              </p:cNvPr>
              <p:cNvSpPr txBox="1"/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775234-1BF7-4D31-8224-2D00811F5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F41F1023-E512-4E3D-B285-27EBDF617509}"/>
              </a:ext>
            </a:extLst>
          </p:cNvPr>
          <p:cNvSpPr txBox="1"/>
          <p:nvPr/>
        </p:nvSpPr>
        <p:spPr>
          <a:xfrm>
            <a:off x="3956967" y="627146"/>
            <a:ext cx="23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Modèle de projection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xmlns="" id="{B1A2521F-7579-487F-956D-4C23CF380D03}"/>
                  </a:ext>
                </a:extLst>
              </p:cNvPr>
              <p:cNvSpPr txBox="1"/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1A2521F-7579-487F-956D-4C23CF38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BE338367-9854-4D46-8A5E-AF9A9025DD75}"/>
              </a:ext>
            </a:extLst>
          </p:cNvPr>
          <p:cNvSpPr txBox="1"/>
          <p:nvPr/>
        </p:nvSpPr>
        <p:spPr>
          <a:xfrm>
            <a:off x="7123661" y="1298241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3956967" y="2208341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En projetant les points définissant le repère orthonormé de la mire, il vient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7901115" y="1982654"/>
            <a:ext cx="3920179" cy="1273628"/>
            <a:chOff x="7798351" y="2683938"/>
            <a:chExt cx="3920179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58217" y="2159526"/>
            <a:ext cx="5397500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366216" y="1419787"/>
            <a:ext cx="5427063" cy="49512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39587FF-9324-489C-81B8-690782BD9F3D}"/>
              </a:ext>
            </a:extLst>
          </p:cNvPr>
          <p:cNvSpPr txBox="1"/>
          <p:nvPr/>
        </p:nvSpPr>
        <p:spPr>
          <a:xfrm>
            <a:off x="6005433" y="2032318"/>
            <a:ext cx="5998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Buts de </a:t>
            </a:r>
            <a:r>
              <a:rPr lang="en-US" dirty="0" err="1"/>
              <a:t>l’insertion</a:t>
            </a:r>
            <a:r>
              <a:rPr lang="en-US" dirty="0"/>
              <a:t> de la sequence </a:t>
            </a:r>
            <a:r>
              <a:rPr lang="en-US" dirty="0" err="1"/>
              <a:t>codée</a:t>
            </a:r>
            <a:r>
              <a:rPr lang="en-US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Fournir</a:t>
            </a:r>
            <a:r>
              <a:rPr lang="en-US" dirty="0"/>
              <a:t> un </a:t>
            </a:r>
            <a:r>
              <a:rPr lang="en-US" dirty="0" err="1"/>
              <a:t>repérage</a:t>
            </a:r>
            <a:r>
              <a:rPr lang="en-US" dirty="0"/>
              <a:t> </a:t>
            </a:r>
            <a:r>
              <a:rPr lang="en-US" dirty="0" err="1"/>
              <a:t>absolu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translation et </a:t>
            </a:r>
            <a:r>
              <a:rPr lang="en-US" dirty="0" err="1"/>
              <a:t>en</a:t>
            </a:r>
            <a:r>
              <a:rPr lang="en-US" dirty="0"/>
              <a:t>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Conserver la </a:t>
            </a:r>
            <a:r>
              <a:rPr lang="en-US" dirty="0" err="1"/>
              <a:t>redondance</a:t>
            </a:r>
            <a:r>
              <a:rPr lang="en-US" dirty="0"/>
              <a:t> </a:t>
            </a:r>
            <a:r>
              <a:rPr lang="en-US" dirty="0" err="1"/>
              <a:t>périodique</a:t>
            </a:r>
            <a:r>
              <a:rPr lang="en-US" dirty="0"/>
              <a:t> </a:t>
            </a:r>
            <a:r>
              <a:rPr lang="en-US" dirty="0" err="1"/>
              <a:t>d’information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Assurer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robustesse</a:t>
            </a:r>
            <a:r>
              <a:rPr lang="en-US" dirty="0"/>
              <a:t> de </a:t>
            </a:r>
            <a:r>
              <a:rPr lang="en-US" dirty="0" err="1"/>
              <a:t>l’encodage</a:t>
            </a:r>
            <a:r>
              <a:rPr lang="en-US" dirty="0"/>
              <a:t> et du </a:t>
            </a:r>
            <a:r>
              <a:rPr lang="en-US" dirty="0" err="1"/>
              <a:t>décodage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387637"/>
                  </p:ext>
                </p:extLst>
              </p:nvPr>
            </p:nvGraphicFramePr>
            <p:xfrm>
              <a:off x="6218659" y="4285367"/>
              <a:ext cx="3837480" cy="18475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749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900" dirty="0" err="1"/>
                            <a:t>Order</a:t>
                          </a:r>
                          <a:r>
                            <a:rPr lang="fr-FR" sz="900" dirty="0"/>
                            <a:t> n for the </a:t>
                          </a:r>
                          <a:r>
                            <a:rPr lang="fr-FR" sz="900" dirty="0" err="1"/>
                            <a:t>sequence</a:t>
                          </a:r>
                          <a:r>
                            <a:rPr lang="fr-FR" sz="900" dirty="0"/>
                            <a:t> </a:t>
                          </a:r>
                          <a:r>
                            <a:rPr lang="fr-FR" sz="900" dirty="0" err="1"/>
                            <a:t>generation</a:t>
                          </a:r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Code </a:t>
                          </a:r>
                          <a:r>
                            <a:rPr lang="fr-FR" sz="900" dirty="0" err="1"/>
                            <a:t>length</a:t>
                          </a:r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 err="1"/>
                            <a:t>Resulting</a:t>
                          </a:r>
                          <a:r>
                            <a:rPr lang="fr-FR" sz="900" dirty="0"/>
                            <a:t> </a:t>
                          </a:r>
                          <a:r>
                            <a:rPr lang="fr-FR" sz="900" dirty="0" err="1"/>
                            <a:t>target</a:t>
                          </a:r>
                          <a:r>
                            <a:rPr lang="fr-FR" sz="900" dirty="0"/>
                            <a:t> size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9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9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9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9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9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9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9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dirty="0">
                              <a:solidFill>
                                <a:srgbClr val="FF0000"/>
                              </a:solidFill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dirty="0">
                              <a:solidFill>
                                <a:srgbClr val="FF0000"/>
                              </a:solidFill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387637"/>
                  </p:ext>
                </p:extLst>
              </p:nvPr>
            </p:nvGraphicFramePr>
            <p:xfrm>
              <a:off x="6218659" y="4285367"/>
              <a:ext cx="3837480" cy="18475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7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9472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900" dirty="0" err="1"/>
                            <a:t>Order</a:t>
                          </a:r>
                          <a:r>
                            <a:rPr lang="fr-FR" sz="900" dirty="0"/>
                            <a:t> n for the </a:t>
                          </a:r>
                          <a:r>
                            <a:rPr lang="fr-FR" sz="900" dirty="0" err="1"/>
                            <a:t>sequence</a:t>
                          </a:r>
                          <a:r>
                            <a:rPr lang="fr-FR" sz="900" dirty="0"/>
                            <a:t> </a:t>
                          </a:r>
                          <a:r>
                            <a:rPr lang="fr-FR" sz="900" dirty="0" err="1"/>
                            <a:t>generation</a:t>
                          </a:r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Code </a:t>
                          </a:r>
                          <a:r>
                            <a:rPr lang="fr-FR" sz="900" dirty="0" err="1"/>
                            <a:t>length</a:t>
                          </a:r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 err="1"/>
                            <a:t>Resulting</a:t>
                          </a:r>
                          <a:r>
                            <a:rPr lang="fr-FR" sz="900" dirty="0"/>
                            <a:t> </a:t>
                          </a:r>
                          <a:r>
                            <a:rPr lang="fr-FR" sz="900" dirty="0" err="1"/>
                            <a:t>target</a:t>
                          </a:r>
                          <a:r>
                            <a:rPr lang="fr-FR" sz="900" dirty="0"/>
                            <a:t> size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>
                          <a:blip r:embed="rId5"/>
                          <a:stretch>
                            <a:fillRect l="-200794" t="-41250" r="-201587" b="-24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>
                          <a:blip r:embed="rId5"/>
                          <a:stretch>
                            <a:fillRect l="-300794" t="-41250" r="-101587" b="-24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>
                          <a:blip r:embed="rId5"/>
                          <a:stretch>
                            <a:fillRect l="-400794" t="-41250" r="-1587" b="-24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dirty="0">
                              <a:solidFill>
                                <a:srgbClr val="FF0000"/>
                              </a:solidFill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dirty="0">
                              <a:solidFill>
                                <a:srgbClr val="FF0000"/>
                              </a:solidFill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18E6A79-1BFD-4F82-8D12-4B7304639478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80159" y="665148"/>
            <a:ext cx="3600000" cy="360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D291F79B-6F87-42A8-B1BB-A67F370A1DBD}"/>
              </a:ext>
            </a:extLst>
          </p:cNvPr>
          <p:cNvPicPr>
            <a:picLocks noChangeAspect="1"/>
          </p:cNvPicPr>
          <p:nvPr/>
        </p:nvPicPr>
        <p:blipFill rotWithShape="1">
          <a:blip r:link="rId5"/>
          <a:srcRect b="33773"/>
          <a:stretch>
            <a:fillRect/>
          </a:stretch>
        </p:blipFill>
        <p:spPr>
          <a:xfrm>
            <a:off x="6494593" y="978703"/>
            <a:ext cx="3600000" cy="32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5516797"/>
                  </p:ext>
                </p:extLst>
              </p:nvPr>
            </p:nvGraphicFramePr>
            <p:xfrm>
              <a:off x="8640000" y="10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5516797"/>
                  </p:ext>
                </p:extLst>
              </p:nvPr>
            </p:nvGraphicFramePr>
            <p:xfrm>
              <a:off x="8640000" y="10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042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042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042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D72CDD7-8EF3-4688-B84B-FDE94A11A18F}"/>
              </a:ext>
            </a:extLst>
          </p:cNvPr>
          <p:cNvSpPr txBox="1"/>
          <p:nvPr/>
        </p:nvSpPr>
        <p:spPr>
          <a:xfrm>
            <a:off x="3976275" y="5190253"/>
            <a:ext cx="251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</a:t>
            </a:r>
            <a:r>
              <a:rPr lang="fr-FR" sz="2400" b="1" dirty="0" err="1">
                <a:solidFill>
                  <a:srgbClr val="FF0000"/>
                </a:solidFill>
              </a:rPr>
              <a:t>Tmech</a:t>
            </a:r>
            <a:r>
              <a:rPr lang="fr-FR" sz="2400" b="1" dirty="0">
                <a:solidFill>
                  <a:srgbClr val="FF0000"/>
                </a:solidFill>
              </a:rPr>
              <a:t> + IJCV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77578" y="856270"/>
            <a:ext cx="4779274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D72CDD7-8EF3-4688-B84B-FDE94A11A18F}"/>
              </a:ext>
            </a:extLst>
          </p:cNvPr>
          <p:cNvSpPr txBox="1"/>
          <p:nvPr/>
        </p:nvSpPr>
        <p:spPr>
          <a:xfrm>
            <a:off x="3976275" y="5190253"/>
            <a:ext cx="251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</a:t>
            </a:r>
            <a:r>
              <a:rPr lang="fr-FR" sz="2400" b="1" dirty="0" err="1">
                <a:solidFill>
                  <a:srgbClr val="FF0000"/>
                </a:solidFill>
              </a:rPr>
              <a:t>Tmech</a:t>
            </a:r>
            <a:r>
              <a:rPr lang="fr-FR" sz="2400" b="1" dirty="0">
                <a:solidFill>
                  <a:srgbClr val="FF0000"/>
                </a:solidFill>
              </a:rPr>
              <a:t> + IJCV</a:t>
            </a:r>
          </a:p>
        </p:txBody>
      </p: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811857"/>
            <a:ext cx="7200000" cy="405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75" y="2670376"/>
            <a:ext cx="6753464" cy="3798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xmlns="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9081010"/>
                  </p:ext>
                </p:extLst>
              </p:nvPr>
            </p:nvGraphicFramePr>
            <p:xfrm>
              <a:off x="8640000" y="10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9081010"/>
                  </p:ext>
                </p:extLst>
              </p:nvPr>
            </p:nvGraphicFramePr>
            <p:xfrm>
              <a:off x="8640000" y="10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108197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108197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208197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208197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313333" r="-33543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313333" r="-6321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406557" r="-3354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406557" r="-6321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506557" r="-3354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506557" r="-6321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606557" r="-3354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606557" r="-6321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4800" y="720000"/>
            <a:ext cx="10080000" cy="5670000"/>
          </a:xfrm>
          <a:prstGeom prst="rect">
            <a:avLst/>
          </a:prstGeom>
        </p:spPr>
      </p:pic>
      <p:pic>
        <p:nvPicPr>
          <p:cNvPr id="5" name="defocusHistogramVideo_suppMat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4800" y="720000"/>
            <a:ext cx="10080000" cy="5670000"/>
          </a:xfrm>
          <a:prstGeom prst="rect">
            <a:avLst/>
          </a:prstGeom>
        </p:spPr>
      </p:pic>
      <p:pic>
        <p:nvPicPr>
          <p:cNvPr id="6" name="occlusionSimulation_suppMat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4800" y="720000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7207D6-E7FD-46B9-B441-E9060C1E02BC}"/>
              </a:ext>
            </a:extLst>
          </p:cNvPr>
          <p:cNvSpPr/>
          <p:nvPr/>
        </p:nvSpPr>
        <p:spPr>
          <a:xfrm>
            <a:off x="5336836" y="680046"/>
            <a:ext cx="6493920" cy="4253202"/>
          </a:xfrm>
          <a:prstGeom prst="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3" y="732977"/>
            <a:ext cx="5010849" cy="499179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D434F2C-0862-4259-9792-A1886B78F3EA}"/>
              </a:ext>
            </a:extLst>
          </p:cNvPr>
          <p:cNvSpPr txBox="1"/>
          <p:nvPr/>
        </p:nvSpPr>
        <p:spPr>
          <a:xfrm>
            <a:off x="5336837" y="732977"/>
            <a:ext cx="634716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Fonctionnalités du logiciel 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Géneration</a:t>
            </a:r>
            <a:r>
              <a:rPr lang="en-US" dirty="0"/>
              <a:t> des mires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Impression + </a:t>
            </a:r>
            <a:r>
              <a:rPr lang="en-US" dirty="0" err="1"/>
              <a:t>simus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Tests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Mesure</a:t>
            </a:r>
            <a:r>
              <a:rPr lang="en-US" dirty="0"/>
              <a:t> de pose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2D / 3D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Diversité</a:t>
            </a:r>
            <a:r>
              <a:rPr lang="en-US" dirty="0"/>
              <a:t> des motifs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Branche</a:t>
            </a:r>
            <a:r>
              <a:rPr lang="en-US" dirty="0"/>
              <a:t> de tests</a:t>
            </a:r>
          </a:p>
          <a:p>
            <a:pPr marL="285750" indent="-285750">
              <a:buFontTx/>
              <a:buChar char="-"/>
            </a:pPr>
            <a:r>
              <a:rPr lang="en-US" dirty="0"/>
              <a:t>C++ / python / </a:t>
            </a:r>
            <a:r>
              <a:rPr lang="en-US" dirty="0" err="1"/>
              <a:t>Matlab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Interface </a:t>
            </a:r>
            <a:r>
              <a:rPr lang="en-US" dirty="0" err="1"/>
              <a:t>simplifiée</a:t>
            </a:r>
            <a:r>
              <a:rPr lang="en-US" dirty="0"/>
              <a:t> GUI + API + </a:t>
            </a:r>
            <a:r>
              <a:rPr lang="en-US" dirty="0">
                <a:hlinkClick r:id="rId5"/>
              </a:rPr>
              <a:t>https://Vernier-project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3" y="732977"/>
            <a:ext cx="5010849" cy="4991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5504" y="1087395"/>
            <a:ext cx="6118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Performances</a:t>
            </a:r>
          </a:p>
          <a:p>
            <a:r>
              <a:rPr lang="en-US" dirty="0"/>
              <a:t>Stats sur le code (</a:t>
            </a:r>
            <a:r>
              <a:rPr lang="en-US" dirty="0" err="1"/>
              <a:t>nb</a:t>
            </a:r>
            <a:r>
              <a:rPr lang="en-US" dirty="0"/>
              <a:t> classes, </a:t>
            </a:r>
            <a:r>
              <a:rPr lang="en-US" dirty="0" err="1"/>
              <a:t>nb</a:t>
            </a:r>
            <a:r>
              <a:rPr lang="en-US" dirty="0"/>
              <a:t> </a:t>
            </a:r>
            <a:r>
              <a:rPr lang="en-US" dirty="0" err="1"/>
              <a:t>lignes</a:t>
            </a:r>
            <a:r>
              <a:rPr lang="en-US" dirty="0"/>
              <a:t> de codes, </a:t>
            </a:r>
            <a:r>
              <a:rPr lang="en-US" dirty="0" err="1"/>
              <a:t>généralisation</a:t>
            </a:r>
            <a:r>
              <a:rPr lang="en-US" dirty="0"/>
              <a:t> des tests avec de </a:t>
            </a:r>
            <a:r>
              <a:rPr lang="en-US" dirty="0" err="1"/>
              <a:t>l’aléatoire</a:t>
            </a:r>
            <a:r>
              <a:rPr lang="en-US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4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smtClean="0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CC503CB-824F-4408-AEBA-24B4FAFAA9F7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001787" y="2433263"/>
            <a:ext cx="9653013" cy="5429820"/>
          </a:xfrm>
          <a:prstGeom prst="rect">
            <a:avLst/>
          </a:prstGeom>
        </p:spPr>
      </p:pic>
      <p:pic>
        <p:nvPicPr>
          <p:cNvPr id="9" name="triskele_b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2767429" y="631992"/>
            <a:ext cx="10157948" cy="5713846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936345" y="1996050"/>
            <a:ext cx="9342183" cy="525497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5B58480-AF96-44F7-872B-C382B3027496}"/>
              </a:ext>
            </a:extLst>
          </p:cNvPr>
          <p:cNvPicPr>
            <a:picLocks noChangeAspect="1"/>
          </p:cNvPicPr>
          <p:nvPr/>
        </p:nvPicPr>
        <p:blipFill rotWithShape="1">
          <a:blip r:link="rId13"/>
          <a:srcRect l="17004" t="4310" r="17444" b="17587"/>
          <a:stretch/>
        </p:blipFill>
        <p:spPr>
          <a:xfrm>
            <a:off x="7901115" y="561907"/>
            <a:ext cx="1350486" cy="1552282"/>
          </a:xfrm>
          <a:custGeom>
            <a:avLst/>
            <a:gdLst>
              <a:gd name="connsiteX0" fmla="*/ 982132 w 1964266"/>
              <a:gd name="connsiteY0" fmla="*/ 0 h 2257777"/>
              <a:gd name="connsiteX1" fmla="*/ 1964266 w 1964266"/>
              <a:gd name="connsiteY1" fmla="*/ 491067 h 2257777"/>
              <a:gd name="connsiteX2" fmla="*/ 1964266 w 1964266"/>
              <a:gd name="connsiteY2" fmla="*/ 1766711 h 2257777"/>
              <a:gd name="connsiteX3" fmla="*/ 982132 w 1964266"/>
              <a:gd name="connsiteY3" fmla="*/ 2257777 h 2257777"/>
              <a:gd name="connsiteX4" fmla="*/ 0 w 1964266"/>
              <a:gd name="connsiteY4" fmla="*/ 1766711 h 2257777"/>
              <a:gd name="connsiteX5" fmla="*/ 0 w 1964266"/>
              <a:gd name="connsiteY5" fmla="*/ 491067 h 225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4266" h="2257777">
                <a:moveTo>
                  <a:pt x="982132" y="0"/>
                </a:moveTo>
                <a:lnTo>
                  <a:pt x="1964266" y="491067"/>
                </a:lnTo>
                <a:lnTo>
                  <a:pt x="1964266" y="1766711"/>
                </a:lnTo>
                <a:lnTo>
                  <a:pt x="982132" y="2257777"/>
                </a:lnTo>
                <a:lnTo>
                  <a:pt x="0" y="1766711"/>
                </a:lnTo>
                <a:lnTo>
                  <a:pt x="0" y="491067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251601" y="871362"/>
            <a:ext cx="2830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Benjamin </a:t>
            </a:r>
            <a:r>
              <a:rPr lang="fr-FR" dirty="0" err="1" smtClean="0"/>
              <a:t>Mauzé</a:t>
            </a:r>
            <a:endParaRPr lang="fr-FR" dirty="0" smtClean="0"/>
          </a:p>
          <a:p>
            <a:r>
              <a:rPr lang="fr-FR" dirty="0" smtClean="0"/>
              <a:t>Thèse soutenue le 11/01/21</a:t>
            </a:r>
            <a:endParaRPr lang="fr-FR" dirty="0"/>
          </a:p>
        </p:txBody>
      </p:sp>
      <p:grpSp>
        <p:nvGrpSpPr>
          <p:cNvPr id="60" name="Group 59"/>
          <p:cNvGrpSpPr/>
          <p:nvPr/>
        </p:nvGrpSpPr>
        <p:grpSpPr>
          <a:xfrm>
            <a:off x="7785824" y="2742801"/>
            <a:ext cx="1350486" cy="1552282"/>
            <a:chOff x="1854564" y="-178025"/>
            <a:chExt cx="1747506" cy="2008628"/>
          </a:xfrm>
        </p:grpSpPr>
        <p:sp>
          <p:nvSpPr>
            <p:cNvPr id="61" name="Hexagon 60"/>
            <p:cNvSpPr/>
            <p:nvPr/>
          </p:nvSpPr>
          <p:spPr>
            <a:xfrm rot="5400000">
              <a:off x="1724003" y="-4746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solidFill>
                <a:srgbClr val="00539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Hexagon 4"/>
            <p:cNvSpPr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la mesure de force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45559646-99C2-4214-9041-A6E9A83905C3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22708" y="401640"/>
            <a:ext cx="9883775" cy="6858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1812" t="3138" r="1478" b="11138"/>
          <a:stretch>
            <a:fillRect/>
          </a:stretch>
        </p:blipFill>
        <p:spPr>
          <a:xfrm>
            <a:off x="7909764" y="2591195"/>
            <a:ext cx="1350486" cy="1552282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aux tâches de micro-assemblage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073BFA91-078D-471C-8B0A-9FBCABC1BB9A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718" y="979598"/>
            <a:ext cx="7841780" cy="44110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8579310" y="879037"/>
            <a:ext cx="1350486" cy="1552282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EB3C88D9-F384-4E12-8AAD-8DA1DD4C02A2}"/>
              </a:ext>
            </a:extLst>
          </p:cNvPr>
          <p:cNvSpPr txBox="1"/>
          <p:nvPr/>
        </p:nvSpPr>
        <p:spPr>
          <a:xfrm>
            <a:off x="360000" y="1080000"/>
            <a:ext cx="3929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Récapitulatif des buts initiaux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Extension de la plage de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Conservation de la grande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Mesure de pose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Applications à la microrobotique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17C4F070-9D3B-470F-B561-5465359DFDB8}"/>
                  </a:ext>
                </a:extLst>
              </p:cNvPr>
              <p:cNvSpPr txBox="1"/>
              <p:nvPr/>
            </p:nvSpPr>
            <p:spPr>
              <a:xfrm>
                <a:off x="6025730" y="1356999"/>
                <a:ext cx="560903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/>
                  <a:t>10x10 cm²</a:t>
                </a:r>
              </a:p>
              <a:p>
                <a:r>
                  <a:rPr lang="fr-FR" dirty="0"/>
                  <a:t>1 nm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fr-FR" dirty="0"/>
                  <a:t> et 4 </a:t>
                </a:r>
                <a:r>
                  <a:rPr lang="fr-FR" dirty="0" err="1"/>
                  <a:t>μrad</a:t>
                </a:r>
                <a:r>
                  <a:rPr lang="fr-FR" dirty="0"/>
                  <a:t>. en orientation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  <a:p>
                <a:r>
                  <a:rPr lang="fr-FR" dirty="0"/>
                  <a:t>120 </a:t>
                </a:r>
                <a:r>
                  <a:rPr lang="fr-FR" dirty="0" err="1"/>
                  <a:t>μrad</a:t>
                </a:r>
                <a:r>
                  <a:rPr lang="fr-FR" dirty="0"/>
                  <a:t>. en orientation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Création d’un logiciel dédié à la mesure de pose par mires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7C4F070-9D3B-470F-B561-5465359D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730" y="1356999"/>
                <a:ext cx="5609036" cy="1200329"/>
              </a:xfrm>
              <a:prstGeom prst="rect">
                <a:avLst/>
              </a:prstGeom>
              <a:blipFill>
                <a:blip r:embed="rId4"/>
                <a:stretch>
                  <a:fillRect l="-869" t="-3046" r="-109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141CB245-AEAA-4AAA-B3D0-47F55BCFF9D1}"/>
              </a:ext>
            </a:extLst>
          </p:cNvPr>
          <p:cNvCxnSpPr/>
          <p:nvPr/>
        </p:nvCxnSpPr>
        <p:spPr>
          <a:xfrm>
            <a:off x="4428000" y="1524000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xmlns="" id="{155D31E5-35EF-4F4C-8CEF-2BDA53D011B7}"/>
              </a:ext>
            </a:extLst>
          </p:cNvPr>
          <p:cNvCxnSpPr/>
          <p:nvPr/>
        </p:nvCxnSpPr>
        <p:spPr>
          <a:xfrm>
            <a:off x="4428000" y="1807375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xmlns="" id="{23EB93A7-7904-48B7-BC95-4FD8D15CE39A}"/>
              </a:ext>
            </a:extLst>
          </p:cNvPr>
          <p:cNvCxnSpPr/>
          <p:nvPr/>
        </p:nvCxnSpPr>
        <p:spPr>
          <a:xfrm>
            <a:off x="4428000" y="2083953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xmlns="" id="{601C09AB-120D-41FE-ADF3-DE60595AA326}"/>
              </a:ext>
            </a:extLst>
          </p:cNvPr>
          <p:cNvCxnSpPr/>
          <p:nvPr/>
        </p:nvCxnSpPr>
        <p:spPr>
          <a:xfrm>
            <a:off x="4428000" y="2354886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0000" y="3374967"/>
            <a:ext cx="2930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Limites</a:t>
            </a:r>
            <a:r>
              <a:rPr lang="en-US" dirty="0"/>
              <a:t> :</a:t>
            </a:r>
          </a:p>
          <a:p>
            <a:r>
              <a:rPr lang="en-US" dirty="0" err="1"/>
              <a:t>Profondeur</a:t>
            </a:r>
            <a:r>
              <a:rPr lang="en-US" dirty="0"/>
              <a:t> de champ </a:t>
            </a:r>
            <a:r>
              <a:rPr lang="en-US" dirty="0" err="1"/>
              <a:t>limitée</a:t>
            </a:r>
            <a:endParaRPr lang="en-US" dirty="0"/>
          </a:p>
          <a:p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315256" y="994909"/>
            <a:ext cx="393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Dans</a:t>
            </a:r>
            <a:r>
              <a:rPr lang="en-US" dirty="0">
                <a:solidFill>
                  <a:srgbClr val="92D050"/>
                </a:solidFill>
              </a:rPr>
              <a:t> le plan, </a:t>
            </a:r>
            <a:r>
              <a:rPr lang="en-US" dirty="0" err="1">
                <a:solidFill>
                  <a:srgbClr val="92D050"/>
                </a:solidFill>
              </a:rPr>
              <a:t>limité</a:t>
            </a:r>
            <a:r>
              <a:rPr lang="en-US" dirty="0">
                <a:solidFill>
                  <a:srgbClr val="92D050"/>
                </a:solidFill>
              </a:rPr>
              <a:t> par </a:t>
            </a:r>
            <a:r>
              <a:rPr lang="en-US" dirty="0" err="1">
                <a:solidFill>
                  <a:srgbClr val="92D050"/>
                </a:solidFill>
              </a:rPr>
              <a:t>l’environnement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8156" y="3007479"/>
            <a:ext cx="232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Ambiguïté</a:t>
            </a:r>
            <a:r>
              <a:rPr lang="en-US" dirty="0">
                <a:solidFill>
                  <a:srgbClr val="FFC000"/>
                </a:solidFill>
              </a:rPr>
              <a:t> + </a:t>
            </a:r>
            <a:r>
              <a:rPr lang="en-US" dirty="0" err="1">
                <a:solidFill>
                  <a:srgbClr val="FFC000"/>
                </a:solidFill>
              </a:rPr>
              <a:t>résolution</a:t>
            </a:r>
            <a:endParaRPr lang="fr-FR" dirty="0">
              <a:solidFill>
                <a:srgbClr val="FFC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8000" y="2142060"/>
            <a:ext cx="1597730" cy="894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xmlns="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809035"/>
              </p:ext>
            </p:extLst>
          </p:nvPr>
        </p:nvGraphicFramePr>
        <p:xfrm>
          <a:off x="180000" y="720000"/>
          <a:ext cx="4197087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668032" y="713762"/>
            <a:ext cx="2520000" cy="1681850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:a16="http://schemas.microsoft.com/office/drawing/2014/main" xmlns="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043680"/>
              </p:ext>
            </p:extLst>
          </p:nvPr>
        </p:nvGraphicFramePr>
        <p:xfrm>
          <a:off x="7560000" y="720000"/>
          <a:ext cx="440169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">
            <a:extLst>
              <a:ext uri="{FF2B5EF4-FFF2-40B4-BE49-F238E27FC236}">
                <a16:creationId xmlns:a16="http://schemas.microsoft.com/office/drawing/2014/main" xmlns="" id="{5FFBE5EF-BA43-4B90-8D26-5302BF4D6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7" name="Picture 6">
            <a:extLst>
              <a:ext uri="{FF2B5EF4-FFF2-40B4-BE49-F238E27FC236}">
                <a16:creationId xmlns:a16="http://schemas.microsoft.com/office/drawing/2014/main" xmlns="" id="{72BA47E5-ABE2-46B8-9E51-EA418A6FCA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E3F7E2DD-71B4-4209-BC10-E93F35881140}"/>
              </a:ext>
            </a:extLst>
          </p:cNvPr>
          <p:cNvSpPr txBox="1"/>
          <p:nvPr/>
        </p:nvSpPr>
        <p:spPr>
          <a:xfrm>
            <a:off x="343622" y="1626958"/>
            <a:ext cx="4646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/>
              <a:t>Inconvénient de la microscopie Classique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Possibilité de n’enregistrer que l’intensité lumineuse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Fournit une information 2D seulement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749E25E6-01A5-4832-83E6-A3DD24701270}"/>
              </a:ext>
            </a:extLst>
          </p:cNvPr>
          <p:cNvSpPr txBox="1"/>
          <p:nvPr/>
        </p:nvSpPr>
        <p:spPr>
          <a:xfrm>
            <a:off x="343622" y="3035536"/>
            <a:ext cx="464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Microscopie par holographie numérique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Utilise une source de lumière cohérente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Enregistrement interférentiel de cette onde cohérente : l’hologramme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7B6CB2B-2095-4505-8750-522B85FCFEEA}"/>
              </a:ext>
            </a:extLst>
          </p:cNvPr>
          <p:cNvSpPr txBox="1"/>
          <p:nvPr/>
        </p:nvSpPr>
        <p:spPr>
          <a:xfrm>
            <a:off x="343621" y="5460298"/>
            <a:ext cx="464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de l’onde incidente sur l’objet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B0D5FA20-A2C1-42A9-91DB-4904EA10EA9A}"/>
              </a:ext>
            </a:extLst>
          </p:cNvPr>
          <p:cNvSpPr txBox="1"/>
          <p:nvPr/>
        </p:nvSpPr>
        <p:spPr>
          <a:xfrm>
            <a:off x="2538988" y="4519308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</a:t>
            </a:r>
            <a:endParaRPr lang="fr-FR" dirty="0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xmlns="" id="{0D5C1630-4BC3-41B9-AF49-AE87B1DB668D}"/>
              </a:ext>
            </a:extLst>
          </p:cNvPr>
          <p:cNvSpPr/>
          <p:nvPr/>
        </p:nvSpPr>
        <p:spPr>
          <a:xfrm>
            <a:off x="2232547" y="4325507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bas 57">
            <a:extLst>
              <a:ext uri="{FF2B5EF4-FFF2-40B4-BE49-F238E27FC236}">
                <a16:creationId xmlns:a16="http://schemas.microsoft.com/office/drawing/2014/main" xmlns="" id="{BBDB7FAC-C84E-4EF9-BF0B-7C0C3B69C099}"/>
              </a:ext>
            </a:extLst>
          </p:cNvPr>
          <p:cNvSpPr/>
          <p:nvPr/>
        </p:nvSpPr>
        <p:spPr>
          <a:xfrm rot="16200000">
            <a:off x="5409328" y="5232896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xmlns="" id="{D422CF4F-6C0A-47FD-824E-54603BECD279}"/>
                  </a:ext>
                </a:extLst>
              </p:cNvPr>
              <p:cNvSpPr txBox="1"/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Résolution </a:t>
                </a:r>
                <a:r>
                  <a:rPr lang="fr-FR" b="1" dirty="0"/>
                  <a:t>nanométrique en z</a:t>
                </a:r>
              </a:p>
              <a:p>
                <a:r>
                  <a:rPr lang="fr-FR" dirty="0"/>
                  <a:t>Résolution de l’ordre du </a:t>
                </a:r>
                <a:r>
                  <a:rPr lang="fr-FR" b="1" dirty="0" err="1"/>
                  <a:t>μrad</a:t>
                </a:r>
                <a:r>
                  <a:rPr lang="fr-FR" b="1" dirty="0"/>
                  <a:t>. En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422CF4F-6C0A-47FD-824E-54603BEC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blipFill>
                <a:blip r:embed="rId6"/>
                <a:stretch>
                  <a:fillRect l="-1400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Vers des nouveaux motifs de mires pour augmenter la plage hors-plan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978DE987-5119-4793-A5D7-1127DFCAA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3" y="810000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1" y="21323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3697B3F3-A440-4E9B-8158-AA96330851CD}"/>
              </a:ext>
            </a:extLst>
          </p:cNvPr>
          <p:cNvCxnSpPr/>
          <p:nvPr/>
        </p:nvCxnSpPr>
        <p:spPr>
          <a:xfrm>
            <a:off x="336000" y="3249000"/>
            <a:ext cx="11520000" cy="0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870560" y="3361963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xmlns="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xmlns="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xmlns="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xmlns="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xmlns="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9696000" y="720173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xmlns="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97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xmlns="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xmlns="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xmlns="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6775897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:a16="http://schemas.microsoft.com/office/drawing/2014/main" xmlns="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4299074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xmlns="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211501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xmlns="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6431606" y="3257470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xmlns="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149" y="3524238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xmlns="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16DFFC4-9DE4-4E05-985B-D7CD18E8AEC9}"/>
              </a:ext>
            </a:extLst>
          </p:cNvPr>
          <p:cNvSpPr txBox="1"/>
          <p:nvPr/>
        </p:nvSpPr>
        <p:spPr>
          <a:xfrm>
            <a:off x="315125" y="1239290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CD20DBFB-E061-456F-B3D8-7E7BAE4A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024" y="4000919"/>
            <a:ext cx="2285582" cy="2212735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744D314-9FB2-4694-A469-4FD4EBFA3E2F}"/>
              </a:ext>
            </a:extLst>
          </p:cNvPr>
          <p:cNvSpPr/>
          <p:nvPr/>
        </p:nvSpPr>
        <p:spPr>
          <a:xfrm>
            <a:off x="213546" y="6080473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A00A2A9-6E5A-4816-95FF-F9A4F56B18C9}"/>
              </a:ext>
            </a:extLst>
          </p:cNvPr>
          <p:cNvSpPr/>
          <p:nvPr/>
        </p:nvSpPr>
        <p:spPr>
          <a:xfrm>
            <a:off x="4074980" y="6238975"/>
            <a:ext cx="3383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Acher</a:t>
            </a:r>
            <a:r>
              <a:rPr lang="fr-FR" sz="900" dirty="0"/>
              <a:t>, O., &amp; Nguyen, T. L. (2019)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E4DE9A6-4771-4ED7-8FD4-59A863B7B96B}"/>
              </a:ext>
            </a:extLst>
          </p:cNvPr>
          <p:cNvSpPr/>
          <p:nvPr/>
        </p:nvSpPr>
        <p:spPr>
          <a:xfrm>
            <a:off x="6962738" y="2695485"/>
            <a:ext cx="1606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Shang, W., Lu, H., Wan, W., Fukuda, T., &amp; Shen, Y. (2016)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F1C75A9-5D96-4598-98FC-7B008ACB1E6D}"/>
              </a:ext>
            </a:extLst>
          </p:cNvPr>
          <p:cNvSpPr/>
          <p:nvPr/>
        </p:nvSpPr>
        <p:spPr>
          <a:xfrm>
            <a:off x="9704970" y="2237904"/>
            <a:ext cx="223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Avci</a:t>
            </a:r>
            <a:r>
              <a:rPr lang="fr-FR" sz="900" dirty="0"/>
              <a:t>, E., Nguyen, C. N., </a:t>
            </a:r>
            <a:r>
              <a:rPr lang="fr-FR" sz="900" dirty="0" err="1"/>
              <a:t>Ohara</a:t>
            </a:r>
            <a:r>
              <a:rPr lang="fr-FR" sz="900" dirty="0"/>
              <a:t>, K., </a:t>
            </a:r>
            <a:r>
              <a:rPr lang="fr-FR" sz="900" dirty="0" err="1"/>
              <a:t>Kojima</a:t>
            </a:r>
            <a:r>
              <a:rPr lang="fr-FR" sz="900" dirty="0"/>
              <a:t>, M., Mae, Y., &amp; </a:t>
            </a:r>
            <a:r>
              <a:rPr lang="fr-FR" sz="900" dirty="0" err="1"/>
              <a:t>Arai</a:t>
            </a:r>
            <a:r>
              <a:rPr lang="fr-FR" sz="900" dirty="0"/>
              <a:t>, T. (</a:t>
            </a:r>
            <a:r>
              <a:rPr lang="fr-FR" sz="900" dirty="0" smtClean="0"/>
              <a:t>2013)</a:t>
            </a:r>
            <a:endParaRPr lang="fr-FR" sz="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0DF286-949C-4856-B278-C971078879E8}"/>
              </a:ext>
            </a:extLst>
          </p:cNvPr>
          <p:cNvSpPr/>
          <p:nvPr/>
        </p:nvSpPr>
        <p:spPr>
          <a:xfrm>
            <a:off x="9827404" y="6195889"/>
            <a:ext cx="163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Liu, J., Gong, Z., Tang, K., Lu, Z., &amp; Sun, Y. (2013)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099A718-E747-43F0-89A0-E75B2180AEB6}"/>
              </a:ext>
            </a:extLst>
          </p:cNvPr>
          <p:cNvSpPr/>
          <p:nvPr/>
        </p:nvSpPr>
        <p:spPr>
          <a:xfrm>
            <a:off x="4216994" y="2523635"/>
            <a:ext cx="19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Bomarito</a:t>
            </a:r>
            <a:r>
              <a:rPr lang="en-US" sz="900" dirty="0"/>
              <a:t>, G. F., Hochhalter, J. D., Ruggles, T. J., &amp; Cannon, A. H. (2017)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E11A0A7-76D7-4662-BF39-86D9754B668A}"/>
              </a:ext>
            </a:extLst>
          </p:cNvPr>
          <p:cNvSpPr/>
          <p:nvPr/>
        </p:nvSpPr>
        <p:spPr>
          <a:xfrm>
            <a:off x="6729491" y="5779782"/>
            <a:ext cx="33644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Zhao, C., Cheung, C. F., &amp; Liu, M. (2019)</a:t>
            </a: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50808" y="3779025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xmlns="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2DFBEEF-15DF-411B-97F5-6893D13624EF}"/>
              </a:ext>
            </a:extLst>
          </p:cNvPr>
          <p:cNvSpPr txBox="1"/>
          <p:nvPr/>
        </p:nvSpPr>
        <p:spPr>
          <a:xfrm>
            <a:off x="1469168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94371F44-FF53-4B47-BACF-BAE9A8FAE8FC}"/>
              </a:ext>
            </a:extLst>
          </p:cNvPr>
          <p:cNvSpPr txBox="1"/>
          <p:nvPr/>
        </p:nvSpPr>
        <p:spPr>
          <a:xfrm>
            <a:off x="4840851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6D8F652A-E8DB-4594-BEF2-6C9382711169}"/>
              </a:ext>
            </a:extLst>
          </p:cNvPr>
          <p:cNvSpPr txBox="1"/>
          <p:nvPr/>
        </p:nvSpPr>
        <p:spPr>
          <a:xfrm>
            <a:off x="1000369" y="3310810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xmlns="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28613" y="3927214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Sugiura</a:t>
            </a:r>
            <a:r>
              <a:rPr lang="en-US" sz="900" dirty="0"/>
              <a:t>, H., Sakuma, S., Kaneko, M., &amp; Arai, F. (2015)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Choix d’étude et nouvelles problématiques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xmlns="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xmlns="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xmlns="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xmlns="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xmlns="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xmlns="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xmlns="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xmlns="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xmlns="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xmlns="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xmlns="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xmlns="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xmlns="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930984"/>
              </p:ext>
            </p:extLst>
          </p:nvPr>
        </p:nvGraphicFramePr>
        <p:xfrm>
          <a:off x="1610698" y="448364"/>
          <a:ext cx="7560000" cy="35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xmlns="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61480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37528150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37528150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20" r:qs="rId21" r:cs="rId22"/>
              </a:graphicData>
            </a:graphic>
          </p:graphicFrame>
        </mc:Fallback>
      </mc:AlternateContent>
      <p:grpSp>
        <p:nvGrpSpPr>
          <p:cNvPr id="68" name="Groupe 67">
            <a:extLst>
              <a:ext uri="{FF2B5EF4-FFF2-40B4-BE49-F238E27FC236}">
                <a16:creationId xmlns:a16="http://schemas.microsoft.com/office/drawing/2014/main" xmlns="" id="{F6C3D61D-76EF-4CB6-8529-B3593AD52A94}"/>
              </a:ext>
            </a:extLst>
          </p:cNvPr>
          <p:cNvGrpSpPr/>
          <p:nvPr/>
        </p:nvGrpSpPr>
        <p:grpSpPr>
          <a:xfrm>
            <a:off x="84045" y="859313"/>
            <a:ext cx="2210229" cy="1105114"/>
            <a:chOff x="2674885" y="452950"/>
            <a:chExt cx="2210229" cy="1105114"/>
          </a:xfrm>
          <a:solidFill>
            <a:srgbClr val="E63946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56BCC8DB-F90F-44FA-AA90-E0614D494E1A}"/>
                </a:ext>
              </a:extLst>
            </p:cNvPr>
            <p:cNvSpPr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9751B232-ABEC-4A59-8C5D-C06615571DCF}"/>
                </a:ext>
              </a:extLst>
            </p:cNvPr>
            <p:cNvSpPr txBox="1"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solidFill>
              <a:srgbClr val="0053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noProof="0" dirty="0"/>
                <a:t>Mesure de pose par mires périodiques</a:t>
              </a:r>
            </a:p>
          </p:txBody>
        </p:sp>
      </p:grpSp>
      <p:sp>
        <p:nvSpPr>
          <p:cNvPr id="9" name="Flèche : droite 8">
            <a:extLst>
              <a:ext uri="{FF2B5EF4-FFF2-40B4-BE49-F238E27FC236}">
                <a16:creationId xmlns:a16="http://schemas.microsoft.com/office/drawing/2014/main" xmlns="" id="{07F6BD9C-52B6-4D51-A462-6EF05B0861C7}"/>
              </a:ext>
            </a:extLst>
          </p:cNvPr>
          <p:cNvSpPr/>
          <p:nvPr/>
        </p:nvSpPr>
        <p:spPr>
          <a:xfrm>
            <a:off x="2369916" y="1225177"/>
            <a:ext cx="1840320" cy="373386"/>
          </a:xfrm>
          <a:prstGeom prst="rightArrow">
            <a:avLst/>
          </a:prstGeom>
          <a:solidFill>
            <a:srgbClr val="005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34427</TotalTime>
  <Words>2433</Words>
  <Application>Microsoft Office PowerPoint</Application>
  <PresentationFormat>Widescreen</PresentationFormat>
  <Paragraphs>513</Paragraphs>
  <Slides>33</Slides>
  <Notes>32</Notes>
  <HiddenSlides>0</HiddenSlides>
  <MMClips>26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Lucida Sans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1238</cp:revision>
  <dcterms:created xsi:type="dcterms:W3CDTF">2017-10-25T09:06:20Z</dcterms:created>
  <dcterms:modified xsi:type="dcterms:W3CDTF">2021-09-21T22:07:43Z</dcterms:modified>
</cp:coreProperties>
</file>